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0" r:id="rId1"/>
  </p:sldMasterIdLst>
  <p:notesMasterIdLst>
    <p:notesMasterId r:id="rId28"/>
  </p:notesMasterIdLst>
  <p:sldIdLst>
    <p:sldId id="256" r:id="rId2"/>
    <p:sldId id="257" r:id="rId3"/>
    <p:sldId id="258" r:id="rId4"/>
    <p:sldId id="265" r:id="rId5"/>
    <p:sldId id="259" r:id="rId6"/>
    <p:sldId id="260" r:id="rId7"/>
    <p:sldId id="268" r:id="rId8"/>
    <p:sldId id="267" r:id="rId9"/>
    <p:sldId id="266" r:id="rId10"/>
    <p:sldId id="278" r:id="rId11"/>
    <p:sldId id="279" r:id="rId12"/>
    <p:sldId id="280" r:id="rId13"/>
    <p:sldId id="261" r:id="rId14"/>
    <p:sldId id="262" r:id="rId15"/>
    <p:sldId id="269" r:id="rId16"/>
    <p:sldId id="270" r:id="rId17"/>
    <p:sldId id="271" r:id="rId18"/>
    <p:sldId id="272" r:id="rId19"/>
    <p:sldId id="273" r:id="rId20"/>
    <p:sldId id="263" r:id="rId21"/>
    <p:sldId id="275" r:id="rId22"/>
    <p:sldId id="274" r:id="rId23"/>
    <p:sldId id="276" r:id="rId24"/>
    <p:sldId id="281" r:id="rId25"/>
    <p:sldId id="277" r:id="rId26"/>
    <p:sldId id="26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70">
          <p15:clr>
            <a:srgbClr val="9AA0A6"/>
          </p15:clr>
        </p15:guide>
        <p15:guide id="2" pos="5868">
          <p15:clr>
            <a:srgbClr val="9AA0A6"/>
          </p15:clr>
        </p15:guide>
        <p15:guide id="3" orient="horz" pos="1571">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hXQ1N1MafN4fY+Bs9ldogAdiZ6C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629" y="72"/>
      </p:cViewPr>
      <p:guideLst>
        <p:guide orient="horz" pos="1570"/>
        <p:guide pos="5868"/>
        <p:guide orient="horz" pos="157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 name="Google Shape;7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a:t>EDA is used for </a:t>
            </a:r>
            <a:r>
              <a:rPr lang="en-US" sz="1200" b="1"/>
              <a:t>seeing what the data can tell us before the modeling task</a:t>
            </a:r>
            <a:r>
              <a:rPr lang="en-US" sz="1200"/>
              <a:t>.</a:t>
            </a:r>
            <a:endParaRPr/>
          </a:p>
          <a:p>
            <a:pPr marL="0" lvl="0" indent="0" algn="l" rtl="0">
              <a:lnSpc>
                <a:spcPct val="100000"/>
              </a:lnSpc>
              <a:spcBef>
                <a:spcPts val="0"/>
              </a:spcBef>
              <a:spcAft>
                <a:spcPts val="0"/>
              </a:spcAft>
              <a:buSzPts val="1400"/>
              <a:buNone/>
            </a:pPr>
            <a:endParaRPr sz="1200"/>
          </a:p>
          <a:p>
            <a:pPr marL="0" lvl="0" indent="0" algn="l" rtl="0">
              <a:lnSpc>
                <a:spcPct val="100000"/>
              </a:lnSpc>
              <a:spcBef>
                <a:spcPts val="0"/>
              </a:spcBef>
              <a:spcAft>
                <a:spcPts val="0"/>
              </a:spcAft>
              <a:buSzPts val="1400"/>
              <a:buNone/>
            </a:pPr>
            <a:r>
              <a:rPr lang="en-US" sz="1200"/>
              <a:t>Change</a:t>
            </a:r>
            <a:endParaRPr/>
          </a:p>
          <a:p>
            <a:pPr marL="0" lvl="0" indent="0" algn="l" rtl="0">
              <a:lnSpc>
                <a:spcPct val="100000"/>
              </a:lnSpc>
              <a:spcBef>
                <a:spcPts val="0"/>
              </a:spcBef>
              <a:spcAft>
                <a:spcPts val="0"/>
              </a:spcAft>
              <a:buSzPts val="1400"/>
              <a:buNone/>
            </a:pPr>
            <a:endParaRPr/>
          </a:p>
        </p:txBody>
      </p:sp>
      <p:sp>
        <p:nvSpPr>
          <p:cNvPr id="110" name="Google Shape;110;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 name="Google Shape;125;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Keep observations </a:t>
            </a:r>
            <a:endParaRPr/>
          </a:p>
        </p:txBody>
      </p:sp>
      <p:sp>
        <p:nvSpPr>
          <p:cNvPr id="126" name="Google Shape;126;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a:extLst>
            <a:ext uri="{FF2B5EF4-FFF2-40B4-BE49-F238E27FC236}">
              <a16:creationId xmlns:a16="http://schemas.microsoft.com/office/drawing/2014/main" id="{236D7AB9-A1BD-D3CA-96BF-3BC7A3A3116D}"/>
            </a:ext>
          </a:extLst>
        </p:cNvPr>
        <p:cNvGrpSpPr/>
        <p:nvPr/>
      </p:nvGrpSpPr>
      <p:grpSpPr>
        <a:xfrm>
          <a:off x="0" y="0"/>
          <a:ext cx="0" cy="0"/>
          <a:chOff x="0" y="0"/>
          <a:chExt cx="0" cy="0"/>
        </a:xfrm>
      </p:grpSpPr>
      <p:sp>
        <p:nvSpPr>
          <p:cNvPr id="124" name="Google Shape;124;p30:notes">
            <a:extLst>
              <a:ext uri="{FF2B5EF4-FFF2-40B4-BE49-F238E27FC236}">
                <a16:creationId xmlns:a16="http://schemas.microsoft.com/office/drawing/2014/main" id="{86344C8D-16D2-18E3-ECEE-F8443A87604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 name="Google Shape;125;p30:notes">
            <a:extLst>
              <a:ext uri="{FF2B5EF4-FFF2-40B4-BE49-F238E27FC236}">
                <a16:creationId xmlns:a16="http://schemas.microsoft.com/office/drawing/2014/main" id="{168ADF2D-C3C0-C36A-3580-3233E6377E24}"/>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Keep observations </a:t>
            </a:r>
            <a:endParaRPr/>
          </a:p>
        </p:txBody>
      </p:sp>
      <p:sp>
        <p:nvSpPr>
          <p:cNvPr id="126" name="Google Shape;126;p30:notes">
            <a:extLst>
              <a:ext uri="{FF2B5EF4-FFF2-40B4-BE49-F238E27FC236}">
                <a16:creationId xmlns:a16="http://schemas.microsoft.com/office/drawing/2014/main" id="{BE6FCCE9-E316-6562-E22B-14FED992B4D1}"/>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565776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a:extLst>
            <a:ext uri="{FF2B5EF4-FFF2-40B4-BE49-F238E27FC236}">
              <a16:creationId xmlns:a16="http://schemas.microsoft.com/office/drawing/2014/main" id="{D2E5081D-BDE5-715D-C6D7-9866FAE2165C}"/>
            </a:ext>
          </a:extLst>
        </p:cNvPr>
        <p:cNvGrpSpPr/>
        <p:nvPr/>
      </p:nvGrpSpPr>
      <p:grpSpPr>
        <a:xfrm>
          <a:off x="0" y="0"/>
          <a:ext cx="0" cy="0"/>
          <a:chOff x="0" y="0"/>
          <a:chExt cx="0" cy="0"/>
        </a:xfrm>
      </p:grpSpPr>
      <p:sp>
        <p:nvSpPr>
          <p:cNvPr id="124" name="Google Shape;124;p30:notes">
            <a:extLst>
              <a:ext uri="{FF2B5EF4-FFF2-40B4-BE49-F238E27FC236}">
                <a16:creationId xmlns:a16="http://schemas.microsoft.com/office/drawing/2014/main" id="{9172C9E5-067E-9337-EA76-1869DC2A702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 name="Google Shape;125;p30:notes">
            <a:extLst>
              <a:ext uri="{FF2B5EF4-FFF2-40B4-BE49-F238E27FC236}">
                <a16:creationId xmlns:a16="http://schemas.microsoft.com/office/drawing/2014/main" id="{4A52445C-614B-3608-B5C8-2644AC427D9D}"/>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Keep observations </a:t>
            </a:r>
            <a:endParaRPr/>
          </a:p>
        </p:txBody>
      </p:sp>
      <p:sp>
        <p:nvSpPr>
          <p:cNvPr id="126" name="Google Shape;126;p30:notes">
            <a:extLst>
              <a:ext uri="{FF2B5EF4-FFF2-40B4-BE49-F238E27FC236}">
                <a16:creationId xmlns:a16="http://schemas.microsoft.com/office/drawing/2014/main" id="{F629664B-8B85-044E-C233-7AC03CA8ADBA}"/>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57753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a:extLst>
            <a:ext uri="{FF2B5EF4-FFF2-40B4-BE49-F238E27FC236}">
              <a16:creationId xmlns:a16="http://schemas.microsoft.com/office/drawing/2014/main" id="{8B174860-464C-4EA6-C8FE-69280F3CA38D}"/>
            </a:ext>
          </a:extLst>
        </p:cNvPr>
        <p:cNvGrpSpPr/>
        <p:nvPr/>
      </p:nvGrpSpPr>
      <p:grpSpPr>
        <a:xfrm>
          <a:off x="0" y="0"/>
          <a:ext cx="0" cy="0"/>
          <a:chOff x="0" y="0"/>
          <a:chExt cx="0" cy="0"/>
        </a:xfrm>
      </p:grpSpPr>
      <p:sp>
        <p:nvSpPr>
          <p:cNvPr id="124" name="Google Shape;124;p30:notes">
            <a:extLst>
              <a:ext uri="{FF2B5EF4-FFF2-40B4-BE49-F238E27FC236}">
                <a16:creationId xmlns:a16="http://schemas.microsoft.com/office/drawing/2014/main" id="{8467BD56-7C18-80A1-5D03-E29586C8582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 name="Google Shape;125;p30:notes">
            <a:extLst>
              <a:ext uri="{FF2B5EF4-FFF2-40B4-BE49-F238E27FC236}">
                <a16:creationId xmlns:a16="http://schemas.microsoft.com/office/drawing/2014/main" id="{DDC6BF2B-989C-2E18-F5D3-9CA8142B4AE8}"/>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Keep observations </a:t>
            </a:r>
            <a:endParaRPr/>
          </a:p>
        </p:txBody>
      </p:sp>
      <p:sp>
        <p:nvSpPr>
          <p:cNvPr id="126" name="Google Shape;126;p30:notes">
            <a:extLst>
              <a:ext uri="{FF2B5EF4-FFF2-40B4-BE49-F238E27FC236}">
                <a16:creationId xmlns:a16="http://schemas.microsoft.com/office/drawing/2014/main" id="{358553FB-2540-BEBF-C127-1D12C7E633E8}"/>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581938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a:extLst>
            <a:ext uri="{FF2B5EF4-FFF2-40B4-BE49-F238E27FC236}">
              <a16:creationId xmlns:a16="http://schemas.microsoft.com/office/drawing/2014/main" id="{12DBB92B-4483-503D-F2CF-097316C49D81}"/>
            </a:ext>
          </a:extLst>
        </p:cNvPr>
        <p:cNvGrpSpPr/>
        <p:nvPr/>
      </p:nvGrpSpPr>
      <p:grpSpPr>
        <a:xfrm>
          <a:off x="0" y="0"/>
          <a:ext cx="0" cy="0"/>
          <a:chOff x="0" y="0"/>
          <a:chExt cx="0" cy="0"/>
        </a:xfrm>
      </p:grpSpPr>
      <p:sp>
        <p:nvSpPr>
          <p:cNvPr id="124" name="Google Shape;124;p30:notes">
            <a:extLst>
              <a:ext uri="{FF2B5EF4-FFF2-40B4-BE49-F238E27FC236}">
                <a16:creationId xmlns:a16="http://schemas.microsoft.com/office/drawing/2014/main" id="{8A7C224C-8731-6CE8-F817-E0CAC739965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 name="Google Shape;125;p30:notes">
            <a:extLst>
              <a:ext uri="{FF2B5EF4-FFF2-40B4-BE49-F238E27FC236}">
                <a16:creationId xmlns:a16="http://schemas.microsoft.com/office/drawing/2014/main" id="{58595F0A-6A45-CBD0-5092-5AAF0E586E8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Keep observations </a:t>
            </a:r>
            <a:endParaRPr/>
          </a:p>
        </p:txBody>
      </p:sp>
      <p:sp>
        <p:nvSpPr>
          <p:cNvPr id="126" name="Google Shape;126;p30:notes">
            <a:extLst>
              <a:ext uri="{FF2B5EF4-FFF2-40B4-BE49-F238E27FC236}">
                <a16:creationId xmlns:a16="http://schemas.microsoft.com/office/drawing/2014/main" id="{C1206C5F-EF36-84D3-4412-0CC71B4B871F}"/>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438362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a:extLst>
            <a:ext uri="{FF2B5EF4-FFF2-40B4-BE49-F238E27FC236}">
              <a16:creationId xmlns:a16="http://schemas.microsoft.com/office/drawing/2014/main" id="{1DAD19E7-1463-78EA-D390-97AE76E6241D}"/>
            </a:ext>
          </a:extLst>
        </p:cNvPr>
        <p:cNvGrpSpPr/>
        <p:nvPr/>
      </p:nvGrpSpPr>
      <p:grpSpPr>
        <a:xfrm>
          <a:off x="0" y="0"/>
          <a:ext cx="0" cy="0"/>
          <a:chOff x="0" y="0"/>
          <a:chExt cx="0" cy="0"/>
        </a:xfrm>
      </p:grpSpPr>
      <p:sp>
        <p:nvSpPr>
          <p:cNvPr id="124" name="Google Shape;124;p30:notes">
            <a:extLst>
              <a:ext uri="{FF2B5EF4-FFF2-40B4-BE49-F238E27FC236}">
                <a16:creationId xmlns:a16="http://schemas.microsoft.com/office/drawing/2014/main" id="{947E59CC-186C-C373-9312-24012E6F857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 name="Google Shape;125;p30:notes">
            <a:extLst>
              <a:ext uri="{FF2B5EF4-FFF2-40B4-BE49-F238E27FC236}">
                <a16:creationId xmlns:a16="http://schemas.microsoft.com/office/drawing/2014/main" id="{493FFC58-47B3-961C-E7FD-33E4ED8DF9BF}"/>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Keep observations </a:t>
            </a:r>
            <a:endParaRPr/>
          </a:p>
        </p:txBody>
      </p:sp>
      <p:sp>
        <p:nvSpPr>
          <p:cNvPr id="126" name="Google Shape;126;p30:notes">
            <a:extLst>
              <a:ext uri="{FF2B5EF4-FFF2-40B4-BE49-F238E27FC236}">
                <a16:creationId xmlns:a16="http://schemas.microsoft.com/office/drawing/2014/main" id="{491632AF-C502-3104-782F-88FA14EF9E04}"/>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138209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Add graphical </a:t>
            </a:r>
            <a:endParaRPr/>
          </a:p>
        </p:txBody>
      </p:sp>
      <p:sp>
        <p:nvSpPr>
          <p:cNvPr id="134" name="Google Shape;134;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a:extLst>
            <a:ext uri="{FF2B5EF4-FFF2-40B4-BE49-F238E27FC236}">
              <a16:creationId xmlns:a16="http://schemas.microsoft.com/office/drawing/2014/main" id="{3D10B01E-DF5D-B0B6-D74F-0EB270845BEE}"/>
            </a:ext>
          </a:extLst>
        </p:cNvPr>
        <p:cNvGrpSpPr/>
        <p:nvPr/>
      </p:nvGrpSpPr>
      <p:grpSpPr>
        <a:xfrm>
          <a:off x="0" y="0"/>
          <a:ext cx="0" cy="0"/>
          <a:chOff x="0" y="0"/>
          <a:chExt cx="0" cy="0"/>
        </a:xfrm>
      </p:grpSpPr>
      <p:sp>
        <p:nvSpPr>
          <p:cNvPr id="132" name="Google Shape;132;p32:notes">
            <a:extLst>
              <a:ext uri="{FF2B5EF4-FFF2-40B4-BE49-F238E27FC236}">
                <a16:creationId xmlns:a16="http://schemas.microsoft.com/office/drawing/2014/main" id="{A5E2A25F-D897-F361-6587-19F19FB1F2C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32:notes">
            <a:extLst>
              <a:ext uri="{FF2B5EF4-FFF2-40B4-BE49-F238E27FC236}">
                <a16:creationId xmlns:a16="http://schemas.microsoft.com/office/drawing/2014/main" id="{2C2CB683-CDC6-31BE-17CA-24683414DD3F}"/>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Add graphical </a:t>
            </a:r>
            <a:endParaRPr/>
          </a:p>
        </p:txBody>
      </p:sp>
      <p:sp>
        <p:nvSpPr>
          <p:cNvPr id="134" name="Google Shape;134;p32:notes">
            <a:extLst>
              <a:ext uri="{FF2B5EF4-FFF2-40B4-BE49-F238E27FC236}">
                <a16:creationId xmlns:a16="http://schemas.microsoft.com/office/drawing/2014/main" id="{BFD97E13-ACCE-8CD8-7C65-EF25FDD963C2}"/>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600827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a:extLst>
            <a:ext uri="{FF2B5EF4-FFF2-40B4-BE49-F238E27FC236}">
              <a16:creationId xmlns:a16="http://schemas.microsoft.com/office/drawing/2014/main" id="{7E6976A4-3476-7433-22C2-0E37B3A7E29E}"/>
            </a:ext>
          </a:extLst>
        </p:cNvPr>
        <p:cNvGrpSpPr/>
        <p:nvPr/>
      </p:nvGrpSpPr>
      <p:grpSpPr>
        <a:xfrm>
          <a:off x="0" y="0"/>
          <a:ext cx="0" cy="0"/>
          <a:chOff x="0" y="0"/>
          <a:chExt cx="0" cy="0"/>
        </a:xfrm>
      </p:grpSpPr>
      <p:sp>
        <p:nvSpPr>
          <p:cNvPr id="132" name="Google Shape;132;p32:notes">
            <a:extLst>
              <a:ext uri="{FF2B5EF4-FFF2-40B4-BE49-F238E27FC236}">
                <a16:creationId xmlns:a16="http://schemas.microsoft.com/office/drawing/2014/main" id="{18C9252F-4611-B2FE-5D95-3059D20524B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32:notes">
            <a:extLst>
              <a:ext uri="{FF2B5EF4-FFF2-40B4-BE49-F238E27FC236}">
                <a16:creationId xmlns:a16="http://schemas.microsoft.com/office/drawing/2014/main" id="{46DE2DBE-42B3-C953-9700-0025682AA6D9}"/>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Add graphical </a:t>
            </a:r>
            <a:endParaRPr/>
          </a:p>
        </p:txBody>
      </p:sp>
      <p:sp>
        <p:nvSpPr>
          <p:cNvPr id="134" name="Google Shape;134;p32:notes">
            <a:extLst>
              <a:ext uri="{FF2B5EF4-FFF2-40B4-BE49-F238E27FC236}">
                <a16:creationId xmlns:a16="http://schemas.microsoft.com/office/drawing/2014/main" id="{A4C97E85-425F-7380-575D-BF9158EDA55C}"/>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88538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f3a8d4be09_2_1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Change </a:t>
            </a:r>
            <a:endParaRPr/>
          </a:p>
        </p:txBody>
      </p:sp>
      <p:sp>
        <p:nvSpPr>
          <p:cNvPr id="79" name="Google Shape;79;gf3a8d4be09_2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BE48915C-83FB-2F98-FCFE-669DFB36DCF0}"/>
            </a:ext>
          </a:extLst>
        </p:cNvPr>
        <p:cNvGrpSpPr/>
        <p:nvPr/>
      </p:nvGrpSpPr>
      <p:grpSpPr>
        <a:xfrm>
          <a:off x="0" y="0"/>
          <a:ext cx="0" cy="0"/>
          <a:chOff x="0" y="0"/>
          <a:chExt cx="0" cy="0"/>
        </a:xfrm>
      </p:grpSpPr>
      <p:sp>
        <p:nvSpPr>
          <p:cNvPr id="86" name="Google Shape;86;p6:notes">
            <a:extLst>
              <a:ext uri="{FF2B5EF4-FFF2-40B4-BE49-F238E27FC236}">
                <a16:creationId xmlns:a16="http://schemas.microsoft.com/office/drawing/2014/main" id="{257C1730-D5ED-0F47-8FC8-2442914FAA9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6:notes">
            <a:extLst>
              <a:ext uri="{FF2B5EF4-FFF2-40B4-BE49-F238E27FC236}">
                <a16:creationId xmlns:a16="http://schemas.microsoft.com/office/drawing/2014/main" id="{00ACF830-69FB-F8C2-896E-B25C98CE2F3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5929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f3a8d4be09_2_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 name="Google Shape;93;gf3a8d4be09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 name="Google Shape;10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032B3F38-4211-8176-4355-B833D96F1977}"/>
            </a:ext>
          </a:extLst>
        </p:cNvPr>
        <p:cNvGrpSpPr/>
        <p:nvPr/>
      </p:nvGrpSpPr>
      <p:grpSpPr>
        <a:xfrm>
          <a:off x="0" y="0"/>
          <a:ext cx="0" cy="0"/>
          <a:chOff x="0" y="0"/>
          <a:chExt cx="0" cy="0"/>
        </a:xfrm>
      </p:grpSpPr>
      <p:sp>
        <p:nvSpPr>
          <p:cNvPr id="103" name="Google Shape;103;p15:notes">
            <a:extLst>
              <a:ext uri="{FF2B5EF4-FFF2-40B4-BE49-F238E27FC236}">
                <a16:creationId xmlns:a16="http://schemas.microsoft.com/office/drawing/2014/main" id="{5ED859A2-77C7-9B49-4770-EDA626E0CEA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 name="Google Shape;104;p15:notes">
            <a:extLst>
              <a:ext uri="{FF2B5EF4-FFF2-40B4-BE49-F238E27FC236}">
                <a16:creationId xmlns:a16="http://schemas.microsoft.com/office/drawing/2014/main" id="{A1789907-60CB-59B8-468B-6FB32349B96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0864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712804FF-F47A-733A-DBF3-19AB7EC33DD2}"/>
            </a:ext>
          </a:extLst>
        </p:cNvPr>
        <p:cNvGrpSpPr/>
        <p:nvPr/>
      </p:nvGrpSpPr>
      <p:grpSpPr>
        <a:xfrm>
          <a:off x="0" y="0"/>
          <a:ext cx="0" cy="0"/>
          <a:chOff x="0" y="0"/>
          <a:chExt cx="0" cy="0"/>
        </a:xfrm>
      </p:grpSpPr>
      <p:sp>
        <p:nvSpPr>
          <p:cNvPr id="103" name="Google Shape;103;p15:notes">
            <a:extLst>
              <a:ext uri="{FF2B5EF4-FFF2-40B4-BE49-F238E27FC236}">
                <a16:creationId xmlns:a16="http://schemas.microsoft.com/office/drawing/2014/main" id="{EAD02D6C-B059-EC26-471F-D974E36E3E3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 name="Google Shape;104;p15:notes">
            <a:extLst>
              <a:ext uri="{FF2B5EF4-FFF2-40B4-BE49-F238E27FC236}">
                <a16:creationId xmlns:a16="http://schemas.microsoft.com/office/drawing/2014/main" id="{31C202EB-652F-264D-4ADC-F1443229D08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82131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8F14D35F-FF37-603D-4F16-1A603BDC57BF}"/>
            </a:ext>
          </a:extLst>
        </p:cNvPr>
        <p:cNvGrpSpPr/>
        <p:nvPr/>
      </p:nvGrpSpPr>
      <p:grpSpPr>
        <a:xfrm>
          <a:off x="0" y="0"/>
          <a:ext cx="0" cy="0"/>
          <a:chOff x="0" y="0"/>
          <a:chExt cx="0" cy="0"/>
        </a:xfrm>
      </p:grpSpPr>
      <p:sp>
        <p:nvSpPr>
          <p:cNvPr id="103" name="Google Shape;103;p15:notes">
            <a:extLst>
              <a:ext uri="{FF2B5EF4-FFF2-40B4-BE49-F238E27FC236}">
                <a16:creationId xmlns:a16="http://schemas.microsoft.com/office/drawing/2014/main" id="{0F1B059E-65EA-52FA-B7D1-32534074620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 name="Google Shape;104;p15:notes">
            <a:extLst>
              <a:ext uri="{FF2B5EF4-FFF2-40B4-BE49-F238E27FC236}">
                <a16:creationId xmlns:a16="http://schemas.microsoft.com/office/drawing/2014/main" id="{7F222297-77F7-33AF-F154-02DFCD92E6E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018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A1845-7E07-D34B-93C1-40D0B98779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1723657-4C04-58E0-9252-1CEC260A47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D734411-603E-127C-726A-E4D778E22D2C}"/>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FA614EF0-09DD-D39B-455E-8150C57529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FF374FB-DED1-5CB9-7C77-AD8CACF2990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500">
              <a:solidFill>
                <a:srgbClr val="000000"/>
              </a:solidFill>
              <a:latin typeface="Arial"/>
              <a:ea typeface="Arial"/>
              <a:cs typeface="Arial"/>
              <a:sym typeface="Arial"/>
            </a:endParaRPr>
          </a:p>
        </p:txBody>
      </p:sp>
    </p:spTree>
    <p:extLst>
      <p:ext uri="{BB962C8B-B14F-4D97-AF65-F5344CB8AC3E}">
        <p14:creationId xmlns:p14="http://schemas.microsoft.com/office/powerpoint/2010/main" val="301667128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44E56-97A4-5C48-7F43-D50DCC391F8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3D65C98-0D9B-1816-48BF-E985203C51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4CA076C-DEFB-A8E7-7D96-E0A29EC9F2F1}"/>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8EEA0000-876E-C61F-AEB6-FB9BC6D5F7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C99E23E-74B9-89C7-83AC-69BE0411E16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85397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31106B-A10E-CA41-9464-545DDD0DBF9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1D4802F-94A3-1101-2D1A-96CFEFD618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B7DC1F7-E634-95F2-E7E1-EC04E05DD226}"/>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7557E90-8E6B-B6DC-2B3B-718334AD88D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CF8A79F-CCBB-E0B2-9B84-AC58B4C862D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4095330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1">
  <p:cSld name="Title and Content 1">
    <p:spTree>
      <p:nvGrpSpPr>
        <p:cNvPr id="1" name="Shape 21"/>
        <p:cNvGrpSpPr/>
        <p:nvPr/>
      </p:nvGrpSpPr>
      <p:grpSpPr>
        <a:xfrm>
          <a:off x="0" y="0"/>
          <a:ext cx="0" cy="0"/>
          <a:chOff x="0" y="0"/>
          <a:chExt cx="0" cy="0"/>
        </a:xfrm>
      </p:grpSpPr>
      <p:sp>
        <p:nvSpPr>
          <p:cNvPr id="23" name="Google Shape;23;gf3a8d4be09_2_86"/>
          <p:cNvSpPr txBox="1">
            <a:spLocks noGrp="1"/>
          </p:cNvSpPr>
          <p:nvPr>
            <p:ph type="title"/>
          </p:nvPr>
        </p:nvSpPr>
        <p:spPr>
          <a:xfrm>
            <a:off x="228600" y="187044"/>
            <a:ext cx="10515600" cy="517024"/>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30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gf3a8d4be09_2_86"/>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86293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26"/>
        <p:cNvGrpSpPr/>
        <p:nvPr/>
      </p:nvGrpSpPr>
      <p:grpSpPr>
        <a:xfrm>
          <a:off x="0" y="0"/>
          <a:ext cx="0" cy="0"/>
          <a:chOff x="0" y="0"/>
          <a:chExt cx="0" cy="0"/>
        </a:xfrm>
      </p:grpSpPr>
      <p:sp>
        <p:nvSpPr>
          <p:cNvPr id="28" name="Google Shape;28;p61"/>
          <p:cNvSpPr txBox="1">
            <a:spLocks noGrp="1"/>
          </p:cNvSpPr>
          <p:nvPr>
            <p:ph type="title"/>
          </p:nvPr>
        </p:nvSpPr>
        <p:spPr>
          <a:xfrm>
            <a:off x="228600" y="184714"/>
            <a:ext cx="10515600" cy="521639"/>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23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9" name="Google Shape;29;p61"/>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675724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CD17D-824F-F07A-B5EB-F333A6AAB0A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EB3B1B2-1BA9-B2F5-82FB-A305BCF86F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8C888B6-E9A5-272D-3BCE-5D22C0A40882}"/>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B02B8BD-7469-E855-CB1E-D788ACA5E23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FE8EE4-4799-EE86-363A-B256236B3A0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664539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5DE7D-0449-C4CD-51E2-379E75C8D6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3E7E2E2-9BCF-982D-535A-327BD45846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80A205-6A78-FDFB-E506-B37A1F9CAA4F}"/>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D2B38E67-26CD-5E6A-0D8B-3757E5579FF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E726F5B-E16F-1C42-9586-30FFD51026D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8613973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73A02-F8DC-6C09-62F7-95E5B80B7D1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1D5A210-FF3F-E4B0-622A-AB152155F1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31776F9-4AAA-E30D-DAC7-FA78E5C36B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9EC2188-D474-3CAB-CBF1-D437B051F04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C89ACC5F-BDBF-8F15-3ED2-38FDAF44871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7A15A09-0A5C-A93A-2D97-6ABF898A1F8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500">
              <a:solidFill>
                <a:srgbClr val="000000"/>
              </a:solidFill>
              <a:latin typeface="Arial"/>
              <a:ea typeface="Arial"/>
              <a:cs typeface="Arial"/>
              <a:sym typeface="Arial"/>
            </a:endParaRPr>
          </a:p>
        </p:txBody>
      </p:sp>
    </p:spTree>
    <p:extLst>
      <p:ext uri="{BB962C8B-B14F-4D97-AF65-F5344CB8AC3E}">
        <p14:creationId xmlns:p14="http://schemas.microsoft.com/office/powerpoint/2010/main" val="89074230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9AB92-DC5A-3689-BD11-D765A5C5FE0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66C3C18-E69C-C500-B309-9410CAE508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9D728E-9F35-3C63-DC0A-D90269FBBD3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A473EBE-F91C-2FFC-0308-314E378D4C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D445582-10DC-3FFA-CF1E-76D596DC00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7588492-425A-24EC-DF48-094A8CECBA1D}"/>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A44B14A8-34D6-AD4A-BAB7-7E851E1472E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D18A389-0D14-2658-DD78-132953B3882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500">
              <a:solidFill>
                <a:srgbClr val="000000"/>
              </a:solidFill>
              <a:latin typeface="Arial"/>
              <a:ea typeface="Arial"/>
              <a:cs typeface="Arial"/>
              <a:sym typeface="Arial"/>
            </a:endParaRPr>
          </a:p>
        </p:txBody>
      </p:sp>
    </p:spTree>
    <p:extLst>
      <p:ext uri="{BB962C8B-B14F-4D97-AF65-F5344CB8AC3E}">
        <p14:creationId xmlns:p14="http://schemas.microsoft.com/office/powerpoint/2010/main" val="407322692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07047-04E8-AC31-EFA7-41EFDCC631A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D4DE9E6-DA9D-E34B-17D4-B131097CBE21}"/>
              </a:ext>
            </a:extLst>
          </p:cNvPr>
          <p:cNvSpPr>
            <a:spLocks noGrp="1"/>
          </p:cNvSpPr>
          <p:nvPr>
            <p:ph type="dt" sz="half" idx="10"/>
          </p:nvPr>
        </p:nvSpPr>
        <p:spPr/>
        <p:txBody>
          <a:bodyPr/>
          <a:lstStyle/>
          <a:p>
            <a:endParaRPr lang="en-IN"/>
          </a:p>
        </p:txBody>
      </p:sp>
      <p:sp>
        <p:nvSpPr>
          <p:cNvPr id="4" name="Footer Placeholder 3">
            <a:extLst>
              <a:ext uri="{FF2B5EF4-FFF2-40B4-BE49-F238E27FC236}">
                <a16:creationId xmlns:a16="http://schemas.microsoft.com/office/drawing/2014/main" id="{89087D39-0A2F-9B32-8441-4A536C90ADE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59109FC-4BAC-3265-AD1E-9E3B48E2D01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36794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6F254E-6980-998C-0E56-04287FE51899}"/>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B48BCBBD-660F-4F17-EBFD-EFA5C996AFC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B81DA28-BE03-EC4E-07C0-7267BE3F413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500">
              <a:solidFill>
                <a:srgbClr val="000000"/>
              </a:solidFill>
              <a:latin typeface="Arial"/>
              <a:ea typeface="Arial"/>
              <a:cs typeface="Arial"/>
              <a:sym typeface="Arial"/>
            </a:endParaRPr>
          </a:p>
        </p:txBody>
      </p:sp>
    </p:spTree>
    <p:extLst>
      <p:ext uri="{BB962C8B-B14F-4D97-AF65-F5344CB8AC3E}">
        <p14:creationId xmlns:p14="http://schemas.microsoft.com/office/powerpoint/2010/main" val="354062379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6CEE5-E3F3-F73C-AED3-1B87392D52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672C7B5-4D38-D7B8-D76D-992BD75F29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42B6D7E-9D66-A151-866B-B834EA8D6C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A5D457-309D-AD8B-BDC0-0F5EEAB09573}"/>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6CE67F66-7B3D-7033-87E5-00038C6242D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B71D125-5CBD-4F88-8753-8D126332F99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288032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F7762-6DB0-8366-9D8A-F5CF90DA9E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C5C763C-3534-9937-9AFB-04BE967ECF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078BCB4-54EE-E152-CCBB-DEDD235686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5AF32C-E7EA-02D7-F8BE-45920C18665C}"/>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954DB1E-0768-36A3-8FDE-0F1AC45B4D4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140B97A-ADF8-C8E1-467C-DCA091AF6E9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500">
              <a:solidFill>
                <a:srgbClr val="000000"/>
              </a:solidFill>
              <a:latin typeface="Arial"/>
              <a:ea typeface="Arial"/>
              <a:cs typeface="Arial"/>
              <a:sym typeface="Arial"/>
            </a:endParaRPr>
          </a:p>
        </p:txBody>
      </p:sp>
    </p:spTree>
    <p:extLst>
      <p:ext uri="{BB962C8B-B14F-4D97-AF65-F5344CB8AC3E}">
        <p14:creationId xmlns:p14="http://schemas.microsoft.com/office/powerpoint/2010/main" val="66767565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CC2805-22FE-0823-F06C-1D347CC53E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9641BB8-69DF-AD70-5C20-287257BFAB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6CE1BF8-CABB-AF3F-91F7-3C9C077630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64949361-0B5C-0460-0281-6861367DE6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AB2B268-920E-A232-3956-73A44265BF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sz="1500">
              <a:solidFill>
                <a:srgbClr val="000000"/>
              </a:solidFill>
              <a:latin typeface="Arial"/>
              <a:ea typeface="Arial"/>
              <a:cs typeface="Arial"/>
              <a:sym typeface="Arial"/>
            </a:endParaRPr>
          </a:p>
        </p:txBody>
      </p:sp>
    </p:spTree>
    <p:extLst>
      <p:ext uri="{BB962C8B-B14F-4D97-AF65-F5344CB8AC3E}">
        <p14:creationId xmlns:p14="http://schemas.microsoft.com/office/powerpoint/2010/main" val="44100752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png"/><Relationship Id="rId5" Type="http://schemas.openxmlformats.org/officeDocument/2006/relationships/image" Target="../media/image2.jpg"/><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64000"/>
          </a:schemeClr>
        </a:solidFill>
        <a:effectLst/>
      </p:bgPr>
    </p:bg>
    <p:spTree>
      <p:nvGrpSpPr>
        <p:cNvPr id="1" name="Shape 71"/>
        <p:cNvGrpSpPr/>
        <p:nvPr/>
      </p:nvGrpSpPr>
      <p:grpSpPr>
        <a:xfrm>
          <a:off x="0" y="0"/>
          <a:ext cx="0" cy="0"/>
          <a:chOff x="0" y="0"/>
          <a:chExt cx="0" cy="0"/>
        </a:xfrm>
      </p:grpSpPr>
      <p:sp>
        <p:nvSpPr>
          <p:cNvPr id="72" name="Google Shape;72;p1"/>
          <p:cNvSpPr txBox="1">
            <a:spLocks noGrp="1"/>
          </p:cNvSpPr>
          <p:nvPr>
            <p:ph type="title"/>
          </p:nvPr>
        </p:nvSpPr>
        <p:spPr>
          <a:xfrm>
            <a:off x="838200" y="982382"/>
            <a:ext cx="10515600" cy="1325563"/>
          </a:xfrm>
          <a:prstGeom prst="rect">
            <a:avLst/>
          </a:prstGeom>
          <a:solidFill>
            <a:schemeClr val="accent3"/>
          </a:solidFill>
          <a:ln>
            <a:solidFill>
              <a:schemeClr val="tx1"/>
            </a:solidFill>
          </a:ln>
        </p:spPr>
        <p:txBody>
          <a:bodyPr spcFirstLastPara="1" wrap="square" lIns="91400" tIns="45675" rIns="91400" bIns="45675" anchor="ctr" anchorCtr="0">
            <a:normAutofit/>
          </a:bodyPr>
          <a:lstStyle/>
          <a:p>
            <a:pPr lvl="0"/>
            <a:r>
              <a:rPr lang="en-US" dirty="0"/>
              <a:t>Cement Dispatch Optimization Using RFID and Sensor Data Analytics</a:t>
            </a:r>
            <a:endParaRPr dirty="0"/>
          </a:p>
        </p:txBody>
      </p:sp>
      <p:sp>
        <p:nvSpPr>
          <p:cNvPr id="73" name="Google Shape;73;p1"/>
          <p:cNvSpPr txBox="1">
            <a:spLocks noGrp="1"/>
          </p:cNvSpPr>
          <p:nvPr>
            <p:ph idx="1"/>
          </p:nvPr>
        </p:nvSpPr>
        <p:spPr>
          <a:xfrm>
            <a:off x="838200" y="1920239"/>
            <a:ext cx="10655808" cy="4256723"/>
          </a:xfrm>
          <a:prstGeom prst="rect">
            <a:avLst/>
          </a:prstGeom>
          <a:noFill/>
          <a:ln>
            <a:noFill/>
          </a:ln>
        </p:spPr>
        <p:txBody>
          <a:bodyPr spcFirstLastPara="1" wrap="square" lIns="91400" tIns="45675" rIns="91400" bIns="45675" anchor="t" anchorCtr="0">
            <a:normAutofit lnSpcReduction="10000"/>
          </a:bodyPr>
          <a:lstStyle/>
          <a:p>
            <a:pPr marL="457200" lvl="0" indent="-228600" algn="l" rtl="0">
              <a:lnSpc>
                <a:spcPct val="90000"/>
              </a:lnSpc>
              <a:spcBef>
                <a:spcPts val="1000"/>
              </a:spcBef>
              <a:spcAft>
                <a:spcPts val="0"/>
              </a:spcAft>
              <a:buClr>
                <a:schemeClr val="dk1"/>
              </a:buClr>
              <a:buSzPts val="1800"/>
              <a:buNone/>
            </a:pPr>
            <a:endParaRPr lang="en-US" dirty="0"/>
          </a:p>
          <a:p>
            <a:pPr marL="457200" lvl="0" indent="-228600" algn="l" rtl="0">
              <a:lnSpc>
                <a:spcPct val="90000"/>
              </a:lnSpc>
              <a:spcBef>
                <a:spcPts val="1000"/>
              </a:spcBef>
              <a:spcAft>
                <a:spcPts val="0"/>
              </a:spcAft>
              <a:buClr>
                <a:schemeClr val="dk1"/>
              </a:buClr>
              <a:buSzPts val="1800"/>
              <a:buNone/>
            </a:pPr>
            <a:endParaRPr lang="en-IN" dirty="0"/>
          </a:p>
          <a:p>
            <a:pPr marL="457200" lvl="0" indent="-228600" algn="l" rtl="0">
              <a:lnSpc>
                <a:spcPct val="90000"/>
              </a:lnSpc>
              <a:spcBef>
                <a:spcPts val="1000"/>
              </a:spcBef>
              <a:spcAft>
                <a:spcPts val="0"/>
              </a:spcAft>
              <a:buClr>
                <a:schemeClr val="dk1"/>
              </a:buClr>
              <a:buSzPts val="1800"/>
              <a:buNone/>
            </a:pPr>
            <a:endParaRPr lang="en-IN" dirty="0"/>
          </a:p>
          <a:p>
            <a:pPr marL="457200" lvl="0" indent="-228600" algn="l" rtl="0">
              <a:lnSpc>
                <a:spcPct val="90000"/>
              </a:lnSpc>
              <a:spcBef>
                <a:spcPts val="1000"/>
              </a:spcBef>
              <a:spcAft>
                <a:spcPts val="0"/>
              </a:spcAft>
              <a:buClr>
                <a:schemeClr val="dk1"/>
              </a:buClr>
              <a:buSzPts val="1800"/>
              <a:buNone/>
            </a:pPr>
            <a:endParaRPr lang="en-IN" dirty="0"/>
          </a:p>
          <a:p>
            <a:pPr marL="457200" lvl="0" indent="-228600" algn="l" rtl="0">
              <a:lnSpc>
                <a:spcPct val="90000"/>
              </a:lnSpc>
              <a:spcBef>
                <a:spcPts val="1000"/>
              </a:spcBef>
              <a:spcAft>
                <a:spcPts val="0"/>
              </a:spcAft>
              <a:buClr>
                <a:schemeClr val="dk1"/>
              </a:buClr>
              <a:buSzPts val="1800"/>
              <a:buNone/>
            </a:pPr>
            <a:endParaRPr lang="en-IN" dirty="0"/>
          </a:p>
          <a:p>
            <a:pPr marL="457200" lvl="0" indent="-228600" algn="l" rtl="0">
              <a:lnSpc>
                <a:spcPct val="90000"/>
              </a:lnSpc>
              <a:spcBef>
                <a:spcPts val="1000"/>
              </a:spcBef>
              <a:spcAft>
                <a:spcPts val="0"/>
              </a:spcAft>
              <a:buClr>
                <a:schemeClr val="dk1"/>
              </a:buClr>
              <a:buSzPts val="1800"/>
              <a:buNone/>
            </a:pPr>
            <a:r>
              <a:rPr lang="en-IN" dirty="0"/>
              <a:t>																			  </a:t>
            </a:r>
            <a:r>
              <a:rPr lang="en-IN" sz="2400" dirty="0"/>
              <a:t>PROJECT MANAGER</a:t>
            </a:r>
          </a:p>
          <a:p>
            <a:pPr marL="457200" lvl="0" indent="-228600" algn="l" rtl="0">
              <a:lnSpc>
                <a:spcPct val="90000"/>
              </a:lnSpc>
              <a:spcBef>
                <a:spcPts val="1000"/>
              </a:spcBef>
              <a:spcAft>
                <a:spcPts val="0"/>
              </a:spcAft>
              <a:buClr>
                <a:schemeClr val="dk1"/>
              </a:buClr>
              <a:buSzPts val="1800"/>
              <a:buNone/>
            </a:pPr>
            <a:r>
              <a:rPr lang="en-IN" sz="2400" dirty="0">
                <a:solidFill>
                  <a:schemeClr val="tx1">
                    <a:lumMod val="95000"/>
                    <a:lumOff val="5000"/>
                  </a:schemeClr>
                </a:solidFill>
              </a:rPr>
              <a:t>PREPARED BY					  </a:t>
            </a:r>
            <a:r>
              <a:rPr lang="en-IN" sz="2400" dirty="0" err="1">
                <a:solidFill>
                  <a:schemeClr val="tx1">
                    <a:lumMod val="95000"/>
                    <a:lumOff val="5000"/>
                  </a:schemeClr>
                </a:solidFill>
              </a:rPr>
              <a:t>Mr.BHARANI</a:t>
            </a:r>
            <a:r>
              <a:rPr lang="en-IN" sz="2400" dirty="0">
                <a:solidFill>
                  <a:schemeClr val="tx1">
                    <a:lumMod val="95000"/>
                    <a:lumOff val="5000"/>
                  </a:schemeClr>
                </a:solidFill>
              </a:rPr>
              <a:t> KUMAR DEPURU</a:t>
            </a:r>
          </a:p>
          <a:p>
            <a:pPr marL="457200" lvl="0" indent="-228600" algn="l" rtl="0">
              <a:lnSpc>
                <a:spcPct val="90000"/>
              </a:lnSpc>
              <a:spcBef>
                <a:spcPts val="1000"/>
              </a:spcBef>
              <a:spcAft>
                <a:spcPts val="0"/>
              </a:spcAft>
              <a:buClr>
                <a:schemeClr val="dk1"/>
              </a:buClr>
              <a:buSzPts val="1800"/>
              <a:buNone/>
            </a:pPr>
            <a:r>
              <a:rPr lang="en-IN" sz="2400" dirty="0">
                <a:solidFill>
                  <a:schemeClr val="tx1">
                    <a:lumMod val="95000"/>
                    <a:lumOff val="5000"/>
                  </a:schemeClr>
                </a:solidFill>
              </a:rPr>
              <a:t>CHANDRU A	</a:t>
            </a:r>
            <a:r>
              <a:rPr lang="en-IN" sz="2400" dirty="0"/>
              <a:t>				               CEO-360DigiTMG</a:t>
            </a:r>
            <a:endParaRPr sz="2400" dirty="0"/>
          </a:p>
        </p:txBody>
      </p:sp>
      <p:sp>
        <p:nvSpPr>
          <p:cNvPr id="74" name="Google Shape;74;p1"/>
          <p:cNvSpPr txBox="1"/>
          <p:nvPr/>
        </p:nvSpPr>
        <p:spPr>
          <a:xfrm>
            <a:off x="242944" y="860611"/>
            <a:ext cx="3537600" cy="492400"/>
          </a:xfrm>
          <a:prstGeom prst="rect">
            <a:avLst/>
          </a:prstGeom>
          <a:noFill/>
          <a:ln>
            <a:noFill/>
          </a:ln>
        </p:spPr>
        <p:txBody>
          <a:bodyPr spcFirstLastPara="1" wrap="square" lIns="121875" tIns="60925" rIns="121875" bIns="60925"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Times New Roman"/>
              <a:ea typeface="Times New Roman"/>
              <a:cs typeface="Times New Roman"/>
              <a:sym typeface="Times New Roman"/>
            </a:endParaRPr>
          </a:p>
        </p:txBody>
      </p:sp>
      <p:pic>
        <p:nvPicPr>
          <p:cNvPr id="75" name="Google Shape;75;p1"/>
          <p:cNvPicPr preferRelativeResize="0"/>
          <p:nvPr/>
        </p:nvPicPr>
        <p:blipFill rotWithShape="1">
          <a:blip r:embed="rId3">
            <a:alphaModFix/>
          </a:blip>
          <a:srcRect/>
          <a:stretch/>
        </p:blipFill>
        <p:spPr>
          <a:xfrm>
            <a:off x="14086508" y="11637873"/>
            <a:ext cx="158226" cy="163709"/>
          </a:xfrm>
          <a:prstGeom prst="rect">
            <a:avLst/>
          </a:prstGeom>
          <a:noFill/>
          <a:ln>
            <a:noFill/>
          </a:ln>
        </p:spPr>
      </p:pic>
      <p:pic>
        <p:nvPicPr>
          <p:cNvPr id="76" name="Google Shape;76;p1" descr="360DigiTMG Reviews - 52 Reviews of 360digitmg.com | Sitejabber"/>
          <p:cNvPicPr preferRelativeResize="0"/>
          <p:nvPr/>
        </p:nvPicPr>
        <p:blipFill rotWithShape="1">
          <a:blip r:embed="rId4">
            <a:alphaModFix/>
          </a:blip>
          <a:srcRect/>
          <a:stretch/>
        </p:blipFill>
        <p:spPr>
          <a:xfrm>
            <a:off x="9751545" y="5952931"/>
            <a:ext cx="2277039" cy="80833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39024-D5BF-205D-0BAB-8DFF693F686E}"/>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Data Collection and Understanding</a:t>
            </a:r>
          </a:p>
        </p:txBody>
      </p:sp>
      <p:pic>
        <p:nvPicPr>
          <p:cNvPr id="3" name="Google Shape;107;p15" descr="360DigiTMG Reviews - 52 Reviews of 360digitmg.com | Sitejabber">
            <a:extLst>
              <a:ext uri="{FF2B5EF4-FFF2-40B4-BE49-F238E27FC236}">
                <a16:creationId xmlns:a16="http://schemas.microsoft.com/office/drawing/2014/main" id="{7B3023C0-4355-8D21-3C21-670845DCE309}"/>
              </a:ext>
            </a:extLst>
          </p:cNvPr>
          <p:cNvPicPr preferRelativeResize="0"/>
          <p:nvPr/>
        </p:nvPicPr>
        <p:blipFill rotWithShape="1">
          <a:blip r:embed="rId2">
            <a:alphaModFix/>
          </a:blip>
          <a:srcRect/>
          <a:stretch/>
        </p:blipFill>
        <p:spPr>
          <a:xfrm>
            <a:off x="9692919" y="5896947"/>
            <a:ext cx="2277039" cy="808338"/>
          </a:xfrm>
          <a:prstGeom prst="rect">
            <a:avLst/>
          </a:prstGeom>
          <a:noFill/>
          <a:ln>
            <a:noFill/>
          </a:ln>
        </p:spPr>
      </p:pic>
      <p:sp>
        <p:nvSpPr>
          <p:cNvPr id="4" name="Rectangle 19">
            <a:extLst>
              <a:ext uri="{FF2B5EF4-FFF2-40B4-BE49-F238E27FC236}">
                <a16:creationId xmlns:a16="http://schemas.microsoft.com/office/drawing/2014/main" id="{32682E1D-8DB7-A701-9876-CAE13E1C19AE}"/>
              </a:ext>
            </a:extLst>
          </p:cNvPr>
          <p:cNvSpPr>
            <a:spLocks noChangeArrowheads="1"/>
          </p:cNvSpPr>
          <p:nvPr/>
        </p:nvSpPr>
        <p:spPr bwMode="auto">
          <a:xfrm>
            <a:off x="0" y="81075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1">
            <a:extLst>
              <a:ext uri="{FF2B5EF4-FFF2-40B4-BE49-F238E27FC236}">
                <a16:creationId xmlns:a16="http://schemas.microsoft.com/office/drawing/2014/main" id="{8EF85563-4225-58B9-6AC5-F1F4B209F587}"/>
              </a:ext>
            </a:extLst>
          </p:cNvPr>
          <p:cNvSpPr>
            <a:spLocks noChangeArrowheads="1"/>
          </p:cNvSpPr>
          <p:nvPr/>
        </p:nvSpPr>
        <p:spPr bwMode="auto">
          <a:xfrm>
            <a:off x="172616" y="995798"/>
            <a:ext cx="12019384"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project leverages weighbridge and dispatch log data from the cement manufacturing supply chain. Data was collected from multiple sources, including weighbridge records for load measurements and system logs for truck registration, assignments, and timestamps.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dataset contains key attributes such as truck ID, timestamps (loading start/end, weigh-in, weigh-out), weight before and after loading, and cement loaded per trip, providing a complete view of each dispatch cycle.</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Understanding the data involved identifying relationships between tables, validating consistency (e.g., </a:t>
            </a:r>
            <a:r>
              <a:rPr kumimoji="0" lang="en-US" altLang="en-US" sz="2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cement_loaded</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a:t>
            </a:r>
            <a:r>
              <a:rPr kumimoji="0" lang="en-US" altLang="en-US" sz="2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weight_after</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a:t>
            </a:r>
            <a:r>
              <a:rPr kumimoji="0" lang="en-US" altLang="en-US" sz="2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weight_before</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ensuring completeness across dispatch events. Preliminary checks revealed missing values, outliers in loading time, and weight mismatches, which were addressed during preprocessing.</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foundation of clean, well-understood data ensures accurate analysis, KPI development, and actionable business insights for optimizing the dispatch process.</a:t>
            </a:r>
          </a:p>
        </p:txBody>
      </p:sp>
    </p:spTree>
    <p:extLst>
      <p:ext uri="{BB962C8B-B14F-4D97-AF65-F5344CB8AC3E}">
        <p14:creationId xmlns:p14="http://schemas.microsoft.com/office/powerpoint/2010/main" val="3351378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76F0C-F62C-AA25-5BB2-E2F5AE4B1710}"/>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Data Information</a:t>
            </a:r>
          </a:p>
        </p:txBody>
      </p:sp>
      <p:sp>
        <p:nvSpPr>
          <p:cNvPr id="4" name="Rectangle 19">
            <a:extLst>
              <a:ext uri="{FF2B5EF4-FFF2-40B4-BE49-F238E27FC236}">
                <a16:creationId xmlns:a16="http://schemas.microsoft.com/office/drawing/2014/main" id="{BBF9CB8E-69CC-4977-6D29-8F9C57242EF6}"/>
              </a:ext>
            </a:extLst>
          </p:cNvPr>
          <p:cNvSpPr>
            <a:spLocks noChangeArrowheads="1"/>
          </p:cNvSpPr>
          <p:nvPr/>
        </p:nvSpPr>
        <p:spPr bwMode="auto">
          <a:xfrm>
            <a:off x="0" y="81075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5" name="Google Shape;107;p15" descr="360DigiTMG Reviews - 52 Reviews of 360digitmg.com | Sitejabber">
            <a:extLst>
              <a:ext uri="{FF2B5EF4-FFF2-40B4-BE49-F238E27FC236}">
                <a16:creationId xmlns:a16="http://schemas.microsoft.com/office/drawing/2014/main" id="{F0FE5789-067C-C95B-A964-D9C4DD88A91A}"/>
              </a:ext>
            </a:extLst>
          </p:cNvPr>
          <p:cNvPicPr preferRelativeResize="0"/>
          <p:nvPr/>
        </p:nvPicPr>
        <p:blipFill rotWithShape="1">
          <a:blip r:embed="rId2">
            <a:alphaModFix/>
          </a:blip>
          <a:srcRect/>
          <a:stretch/>
        </p:blipFill>
        <p:spPr>
          <a:xfrm>
            <a:off x="9692919" y="5896947"/>
            <a:ext cx="2277039" cy="808338"/>
          </a:xfrm>
          <a:prstGeom prst="rect">
            <a:avLst/>
          </a:prstGeom>
          <a:noFill/>
          <a:ln>
            <a:noFill/>
          </a:ln>
        </p:spPr>
      </p:pic>
      <p:sp>
        <p:nvSpPr>
          <p:cNvPr id="11" name="TextBox 10">
            <a:extLst>
              <a:ext uri="{FF2B5EF4-FFF2-40B4-BE49-F238E27FC236}">
                <a16:creationId xmlns:a16="http://schemas.microsoft.com/office/drawing/2014/main" id="{7B08D3A9-AB60-AC24-F47D-7F6D44E6397D}"/>
              </a:ext>
            </a:extLst>
          </p:cNvPr>
          <p:cNvSpPr txBox="1"/>
          <p:nvPr/>
        </p:nvSpPr>
        <p:spPr>
          <a:xfrm>
            <a:off x="228600" y="962772"/>
            <a:ext cx="11741358" cy="3139321"/>
          </a:xfrm>
          <a:prstGeom prst="rect">
            <a:avLst/>
          </a:prstGeom>
          <a:noFill/>
        </p:spPr>
        <p:txBody>
          <a:bodyPr wrap="square">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Type: Structured (transactional dispatch logs, timestamps, weights, IDs)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Key Attributes</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Truck Details: </a:t>
            </a:r>
            <a:r>
              <a:rPr kumimoji="0" lang="en-US" altLang="en-US" sz="2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truck_id</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truck_number</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truck_type</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registration_date</a:t>
            </a:r>
            <a:endPar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Dispatch Events: </a:t>
            </a:r>
            <a:r>
              <a:rPr kumimoji="0" lang="en-US" altLang="en-US" sz="2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event_id</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assignment_timestamp</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detection_timestamp</a:t>
            </a:r>
            <a:endPar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Weight &amp; Loading: </a:t>
            </a:r>
            <a:r>
              <a:rPr kumimoji="0" lang="en-US" altLang="en-US" sz="2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weight_before_kg</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weight_after_kg</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cement_loaded_kg</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loading_start_time</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loading_end_time</a:t>
            </a:r>
            <a:endPar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Volume: Thousands of dispatch records covering multiple trips daily</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Granularity: Trip-level data capturing the complete cycle (loading → weigh-out → gate-out)</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Format: Combination of CSV/Excel logs and system-generated dispatch tables</a:t>
            </a:r>
          </a:p>
        </p:txBody>
      </p:sp>
    </p:spTree>
    <p:extLst>
      <p:ext uri="{BB962C8B-B14F-4D97-AF65-F5344CB8AC3E}">
        <p14:creationId xmlns:p14="http://schemas.microsoft.com/office/powerpoint/2010/main" val="2600860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AAD2C-4C1D-5E1C-EB1E-95B67787F5A3}"/>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Technical Stacks</a:t>
            </a:r>
          </a:p>
        </p:txBody>
      </p:sp>
      <p:sp>
        <p:nvSpPr>
          <p:cNvPr id="3" name="Rectangle 19">
            <a:extLst>
              <a:ext uri="{FF2B5EF4-FFF2-40B4-BE49-F238E27FC236}">
                <a16:creationId xmlns:a16="http://schemas.microsoft.com/office/drawing/2014/main" id="{038D3B4F-F96D-35C5-02D7-401B411F0558}"/>
              </a:ext>
            </a:extLst>
          </p:cNvPr>
          <p:cNvSpPr>
            <a:spLocks noChangeArrowheads="1"/>
          </p:cNvSpPr>
          <p:nvPr/>
        </p:nvSpPr>
        <p:spPr bwMode="auto">
          <a:xfrm>
            <a:off x="0" y="81075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4" name="Google Shape;107;p15" descr="360DigiTMG Reviews - 52 Reviews of 360digitmg.com | Sitejabber">
            <a:extLst>
              <a:ext uri="{FF2B5EF4-FFF2-40B4-BE49-F238E27FC236}">
                <a16:creationId xmlns:a16="http://schemas.microsoft.com/office/drawing/2014/main" id="{9B394D18-CEF2-F0CE-EFB9-91EACD9D1663}"/>
              </a:ext>
            </a:extLst>
          </p:cNvPr>
          <p:cNvPicPr preferRelativeResize="0"/>
          <p:nvPr/>
        </p:nvPicPr>
        <p:blipFill rotWithShape="1">
          <a:blip r:embed="rId2">
            <a:alphaModFix/>
          </a:blip>
          <a:srcRect/>
          <a:stretch/>
        </p:blipFill>
        <p:spPr>
          <a:xfrm>
            <a:off x="9692919" y="5896947"/>
            <a:ext cx="2277039" cy="808338"/>
          </a:xfrm>
          <a:prstGeom prst="rect">
            <a:avLst/>
          </a:prstGeom>
          <a:noFill/>
          <a:ln>
            <a:noFill/>
          </a:ln>
        </p:spPr>
      </p:pic>
      <p:sp>
        <p:nvSpPr>
          <p:cNvPr id="7" name="TextBox 6">
            <a:extLst>
              <a:ext uri="{FF2B5EF4-FFF2-40B4-BE49-F238E27FC236}">
                <a16:creationId xmlns:a16="http://schemas.microsoft.com/office/drawing/2014/main" id="{6E7BB53C-9718-7741-58D9-0FDBD2FDF361}"/>
              </a:ext>
            </a:extLst>
          </p:cNvPr>
          <p:cNvSpPr txBox="1"/>
          <p:nvPr/>
        </p:nvSpPr>
        <p:spPr>
          <a:xfrm>
            <a:off x="329184" y="978650"/>
            <a:ext cx="11457432" cy="5170646"/>
          </a:xfrm>
          <a:prstGeom prst="rect">
            <a:avLst/>
          </a:prstGeom>
          <a:noFill/>
        </p:spPr>
        <p:txBody>
          <a:bodyPr wrap="square">
            <a:spAutoFit/>
          </a:bodyPr>
          <a:lstStyle/>
          <a:p>
            <a:r>
              <a:rPr lang="en-IN" sz="2200" b="1" dirty="0">
                <a:latin typeface="Times New Roman" panose="02020603050405020304" pitchFamily="18" charset="0"/>
                <a:cs typeface="Times New Roman" panose="02020603050405020304" pitchFamily="18" charset="0"/>
              </a:rPr>
              <a:t>Data Sources &amp; Storage</a:t>
            </a:r>
          </a:p>
          <a:p>
            <a:pPr marL="800100" lvl="1" indent="-3429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Weighbridge Data – Weight before/after loading</a:t>
            </a:r>
          </a:p>
          <a:p>
            <a:pPr marL="800100" lvl="1" indent="-3429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Dispatch Logs – Truck details, timestamps, assignments</a:t>
            </a:r>
          </a:p>
          <a:p>
            <a:pPr marL="800100" lvl="1" indent="-3429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Excel/CSV Files – Primary format for raw data storage</a:t>
            </a:r>
          </a:p>
          <a:p>
            <a:pPr marL="800100" lvl="1" indent="-3429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SQL Database – For structured queries and KPI generation</a:t>
            </a:r>
          </a:p>
          <a:p>
            <a:r>
              <a:rPr lang="en-IN" sz="2200" b="1" dirty="0">
                <a:latin typeface="Times New Roman" panose="02020603050405020304" pitchFamily="18" charset="0"/>
                <a:cs typeface="Times New Roman" panose="02020603050405020304" pitchFamily="18" charset="0"/>
              </a:rPr>
              <a:t>Data Processing &amp; Analysis</a:t>
            </a:r>
          </a:p>
          <a:p>
            <a:pPr marL="800100" lvl="1" indent="-3429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Python (Pandas, NumPy) – Data cleaning, preprocessing, KPI calculations</a:t>
            </a:r>
          </a:p>
          <a:p>
            <a:pPr marL="800100" lvl="1" indent="-3429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SQL – Data extraction, filtering, joins, aggregations</a:t>
            </a:r>
          </a:p>
          <a:p>
            <a:pPr marL="800100" lvl="1" indent="-342900">
              <a:buFont typeface="Arial" panose="020B0604020202020204" pitchFamily="34" charset="0"/>
              <a:buChar char="•"/>
            </a:pPr>
            <a:r>
              <a:rPr lang="en-IN" sz="2200" dirty="0" err="1">
                <a:latin typeface="Times New Roman" panose="02020603050405020304" pitchFamily="18" charset="0"/>
                <a:cs typeface="Times New Roman" panose="02020603050405020304" pitchFamily="18" charset="0"/>
              </a:rPr>
              <a:t>Jupyter</a:t>
            </a:r>
            <a:r>
              <a:rPr lang="en-IN" sz="2200" dirty="0">
                <a:latin typeface="Times New Roman" panose="02020603050405020304" pitchFamily="18" charset="0"/>
                <a:cs typeface="Times New Roman" panose="02020603050405020304" pitchFamily="18" charset="0"/>
              </a:rPr>
              <a:t> Notebook / Google </a:t>
            </a:r>
            <a:r>
              <a:rPr lang="en-IN" sz="2200" dirty="0" err="1">
                <a:latin typeface="Times New Roman" panose="02020603050405020304" pitchFamily="18" charset="0"/>
                <a:cs typeface="Times New Roman" panose="02020603050405020304" pitchFamily="18" charset="0"/>
              </a:rPr>
              <a:t>Colab</a:t>
            </a:r>
            <a:r>
              <a:rPr lang="en-IN" sz="2200" dirty="0">
                <a:latin typeface="Times New Roman" panose="02020603050405020304" pitchFamily="18" charset="0"/>
                <a:cs typeface="Times New Roman" panose="02020603050405020304" pitchFamily="18" charset="0"/>
              </a:rPr>
              <a:t> – Exploratory Data Analysis (EDA)</a:t>
            </a:r>
          </a:p>
          <a:p>
            <a:r>
              <a:rPr lang="en-IN" sz="2200" b="1" dirty="0">
                <a:latin typeface="Times New Roman" panose="02020603050405020304" pitchFamily="18" charset="0"/>
                <a:cs typeface="Times New Roman" panose="02020603050405020304" pitchFamily="18" charset="0"/>
              </a:rPr>
              <a:t>Visualization &amp; Reporting</a:t>
            </a:r>
          </a:p>
          <a:p>
            <a:pPr marL="800100" lvl="1" indent="-3429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Power BI – Interactive dashboards, real-time KPI tracking</a:t>
            </a:r>
          </a:p>
          <a:p>
            <a:r>
              <a:rPr lang="en-IN" sz="2200" b="1" dirty="0">
                <a:latin typeface="Times New Roman" panose="02020603050405020304" pitchFamily="18" charset="0"/>
                <a:cs typeface="Times New Roman" panose="02020603050405020304" pitchFamily="18" charset="0"/>
              </a:rPr>
              <a:t>Presentation &amp; Documentation</a:t>
            </a:r>
          </a:p>
          <a:p>
            <a:pPr marL="800100" lvl="1" indent="-3429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MS PowerPoint – Project reporting &amp; presentation</a:t>
            </a:r>
          </a:p>
          <a:p>
            <a:pPr marL="800100" lvl="1" indent="-342900">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MS Excel – Data summaries and supporting documentation</a:t>
            </a:r>
          </a:p>
          <a:p>
            <a:pPr marL="342900" marR="0" lvl="0" indent="-342900"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9720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5"/>
          <p:cNvSpPr txBox="1">
            <a:spLocks noGrp="1"/>
          </p:cNvSpPr>
          <p:nvPr>
            <p:ph type="title"/>
          </p:nvPr>
        </p:nvSpPr>
        <p:spPr>
          <a:xfrm>
            <a:off x="248194" y="147682"/>
            <a:ext cx="92472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Exploratory Data Analysis [EDA]</a:t>
            </a:r>
            <a:endParaRPr sz="3200" dirty="0">
              <a:latin typeface="Times New Roman"/>
              <a:ea typeface="Times New Roman"/>
              <a:cs typeface="Times New Roman"/>
              <a:sym typeface="Times New Roman"/>
            </a:endParaRPr>
          </a:p>
        </p:txBody>
      </p:sp>
      <p:sp>
        <p:nvSpPr>
          <p:cNvPr id="113" name="Google Shape;113;p25"/>
          <p:cNvSpPr txBox="1">
            <a:spLocks noGrp="1"/>
          </p:cNvSpPr>
          <p:nvPr>
            <p:ph type="sldNum" idx="12"/>
          </p:nvPr>
        </p:nvSpPr>
        <p:spPr>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sp>
        <p:nvSpPr>
          <p:cNvPr id="114" name="Google Shape;114;p25"/>
          <p:cNvSpPr txBox="1"/>
          <p:nvPr/>
        </p:nvSpPr>
        <p:spPr>
          <a:xfrm>
            <a:off x="828723" y="1660951"/>
            <a:ext cx="4690559" cy="4585840"/>
          </a:xfrm>
          <a:prstGeom prst="rect">
            <a:avLst/>
          </a:prstGeom>
          <a:noFill/>
          <a:ln>
            <a:noFill/>
          </a:ln>
        </p:spPr>
        <p:txBody>
          <a:bodyPr spcFirstLastPara="1" wrap="square" lIns="91425" tIns="91425" rIns="91425" bIns="91425" anchor="t" anchorCtr="0">
            <a:spAutoFit/>
          </a:bodyPr>
          <a:lstStyle/>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Average truck turnaround time = X </a:t>
            </a:r>
            <a:r>
              <a:rPr lang="en-US" sz="2200" dirty="0" err="1">
                <a:latin typeface="Times New Roman" panose="02020603050405020304" pitchFamily="18" charset="0"/>
                <a:cs typeface="Times New Roman" panose="02020603050405020304" pitchFamily="18" charset="0"/>
              </a:rPr>
              <a:t>hrs</a:t>
            </a:r>
            <a:r>
              <a:rPr lang="en-US" sz="2200" dirty="0">
                <a:latin typeface="Times New Roman" panose="02020603050405020304" pitchFamily="18" charset="0"/>
                <a:cs typeface="Times New Roman" panose="02020603050405020304" pitchFamily="18" charset="0"/>
              </a:rPr>
              <a:t>, with outliers up to Z hrs.</a:t>
            </a: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Mean loading time ≈ 25 mins, with some extreme cases &gt; 60 mins.</a:t>
            </a: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Cement load per trip averages 15 tons ± 3 tons, showing load imbalance.</a:t>
            </a: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Dispatch activity peaks between 10 AM – 2 PM, lowest in late evening.</a:t>
            </a: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2% weight mismatches detected between weighbridge and sensor records.</a:t>
            </a: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2200" i="0" u="none" strike="noStrike" cap="none" dirty="0">
              <a:solidFill>
                <a:srgbClr val="000000"/>
              </a:solidFill>
              <a:latin typeface="Times New Roman" panose="02020603050405020304" pitchFamily="18" charset="0"/>
              <a:ea typeface="Calibri"/>
              <a:cs typeface="Times New Roman" panose="02020603050405020304" pitchFamily="18" charset="0"/>
              <a:sym typeface="Calibri"/>
            </a:endParaRPr>
          </a:p>
        </p:txBody>
      </p:sp>
      <p:sp>
        <p:nvSpPr>
          <p:cNvPr id="116" name="Google Shape;116;p25"/>
          <p:cNvSpPr txBox="1"/>
          <p:nvPr/>
        </p:nvSpPr>
        <p:spPr>
          <a:xfrm>
            <a:off x="4686300" y="4057650"/>
            <a:ext cx="7543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17" name="Google Shape;117;p25"/>
          <p:cNvSpPr txBox="1"/>
          <p:nvPr/>
        </p:nvSpPr>
        <p:spPr>
          <a:xfrm>
            <a:off x="191575" y="4750800"/>
            <a:ext cx="11034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18" name="Google Shape;118;p25" descr="360DigiTMG Reviews - 52 Reviews of 360digitmg.com | Sitejabber"/>
          <p:cNvPicPr preferRelativeResize="0"/>
          <p:nvPr/>
        </p:nvPicPr>
        <p:blipFill rotWithShape="1">
          <a:blip r:embed="rId3">
            <a:alphaModFix/>
          </a:blip>
          <a:srcRect/>
          <a:stretch/>
        </p:blipFill>
        <p:spPr>
          <a:xfrm>
            <a:off x="9751545" y="5952931"/>
            <a:ext cx="2277039" cy="808338"/>
          </a:xfrm>
          <a:prstGeom prst="rect">
            <a:avLst/>
          </a:prstGeom>
          <a:noFill/>
          <a:ln>
            <a:noFill/>
          </a:ln>
        </p:spPr>
      </p:pic>
      <p:sp>
        <p:nvSpPr>
          <p:cNvPr id="119" name="Google Shape;119;p25"/>
          <p:cNvSpPr/>
          <p:nvPr/>
        </p:nvSpPr>
        <p:spPr>
          <a:xfrm>
            <a:off x="559838" y="1181100"/>
            <a:ext cx="5374433" cy="4771831"/>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20" name="Google Shape;120;p25"/>
          <p:cNvSpPr/>
          <p:nvPr/>
        </p:nvSpPr>
        <p:spPr>
          <a:xfrm>
            <a:off x="6187475" y="1181100"/>
            <a:ext cx="5374433" cy="4771831"/>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21" name="Google Shape;121;p25"/>
          <p:cNvSpPr txBox="1"/>
          <p:nvPr/>
        </p:nvSpPr>
        <p:spPr>
          <a:xfrm>
            <a:off x="559838" y="1181100"/>
            <a:ext cx="53744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sng" strike="noStrike" cap="none" dirty="0">
                <a:solidFill>
                  <a:srgbClr val="000000"/>
                </a:solidFill>
                <a:latin typeface="Arial"/>
                <a:ea typeface="Arial"/>
                <a:cs typeface="Arial"/>
                <a:sym typeface="Arial"/>
              </a:rPr>
              <a:t>Statistical Insights</a:t>
            </a:r>
            <a:endParaRPr sz="1400" b="1" i="0" u="sng" strike="noStrike" cap="none" dirty="0">
              <a:solidFill>
                <a:srgbClr val="000000"/>
              </a:solidFill>
              <a:latin typeface="Arial"/>
              <a:ea typeface="Arial"/>
              <a:cs typeface="Arial"/>
              <a:sym typeface="Arial"/>
            </a:endParaRPr>
          </a:p>
        </p:txBody>
      </p:sp>
      <p:sp>
        <p:nvSpPr>
          <p:cNvPr id="122" name="Google Shape;122;p25"/>
          <p:cNvSpPr txBox="1"/>
          <p:nvPr/>
        </p:nvSpPr>
        <p:spPr>
          <a:xfrm>
            <a:off x="6187474" y="1213819"/>
            <a:ext cx="53744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sng" strike="noStrike" cap="none" dirty="0">
                <a:solidFill>
                  <a:srgbClr val="000000"/>
                </a:solidFill>
                <a:latin typeface="Arial"/>
                <a:ea typeface="Arial"/>
                <a:cs typeface="Arial"/>
                <a:sym typeface="Arial"/>
              </a:rPr>
              <a:t>Business Insights</a:t>
            </a:r>
            <a:endParaRPr sz="1400" b="1" i="0" u="sng" strike="noStrike" cap="none" dirty="0">
              <a:solidFill>
                <a:srgbClr val="000000"/>
              </a:solidFill>
              <a:latin typeface="Arial"/>
              <a:ea typeface="Arial"/>
              <a:cs typeface="Arial"/>
              <a:sym typeface="Arial"/>
            </a:endParaRPr>
          </a:p>
        </p:txBody>
      </p:sp>
      <p:sp>
        <p:nvSpPr>
          <p:cNvPr id="7" name="TextBox 6">
            <a:extLst>
              <a:ext uri="{FF2B5EF4-FFF2-40B4-BE49-F238E27FC236}">
                <a16:creationId xmlns:a16="http://schemas.microsoft.com/office/drawing/2014/main" id="{F807D784-5FCF-C1CE-3555-02E3B38F9944}"/>
              </a:ext>
            </a:extLst>
          </p:cNvPr>
          <p:cNvSpPr txBox="1"/>
          <p:nvPr/>
        </p:nvSpPr>
        <p:spPr>
          <a:xfrm>
            <a:off x="6302534" y="1707000"/>
            <a:ext cx="5060743" cy="347787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Prolonged turnaround highlights process bottlenecks at gates/queues.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Outlier loading times suggest downtime or underperforming bays.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Variability in load utilization causes inefficient fleet usage &amp; extra trips.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Peak-hour congestion indicates poor scheduling and uneven resource use.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Weight mismatches raise compliance and revenue leakage risks.</a:t>
            </a:r>
          </a:p>
        </p:txBody>
      </p:sp>
      <p:sp>
        <p:nvSpPr>
          <p:cNvPr id="8" name="Rectangle 19">
            <a:extLst>
              <a:ext uri="{FF2B5EF4-FFF2-40B4-BE49-F238E27FC236}">
                <a16:creationId xmlns:a16="http://schemas.microsoft.com/office/drawing/2014/main" id="{A6334DE8-145C-6F40-5B9B-0CF9A3BA8643}"/>
              </a:ext>
            </a:extLst>
          </p:cNvPr>
          <p:cNvSpPr>
            <a:spLocks noChangeArrowheads="1"/>
          </p:cNvSpPr>
          <p:nvPr/>
        </p:nvSpPr>
        <p:spPr bwMode="auto">
          <a:xfrm>
            <a:off x="0" y="81075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30"/>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lvl="0"/>
            <a:r>
              <a:rPr lang="en-US" sz="3200" b="1" dirty="0">
                <a:latin typeface="Times New Roman"/>
                <a:ea typeface="Times New Roman"/>
                <a:cs typeface="Times New Roman"/>
                <a:sym typeface="Times New Roman"/>
              </a:rPr>
              <a:t>Exploratory Data Analysis [EDA] in SQL</a:t>
            </a:r>
            <a:endParaRPr dirty="0"/>
          </a:p>
        </p:txBody>
      </p:sp>
      <p:sp>
        <p:nvSpPr>
          <p:cNvPr id="129" name="Google Shape;129;p30"/>
          <p:cNvSpPr txBox="1"/>
          <p:nvPr/>
        </p:nvSpPr>
        <p:spPr>
          <a:xfrm>
            <a:off x="876300" y="1428750"/>
            <a:ext cx="10972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30" name="Google Shape;130;p30" descr="360DigiTMG Reviews - 52 Reviews of 360digitmg.com | Sitejabber"/>
          <p:cNvPicPr preferRelativeResize="0"/>
          <p:nvPr/>
        </p:nvPicPr>
        <p:blipFill rotWithShape="1">
          <a:blip r:embed="rId3">
            <a:alphaModFix/>
          </a:blip>
          <a:srcRect/>
          <a:stretch/>
        </p:blipFill>
        <p:spPr>
          <a:xfrm>
            <a:off x="9751545" y="5952931"/>
            <a:ext cx="2277039" cy="808338"/>
          </a:xfrm>
          <a:prstGeom prst="rect">
            <a:avLst/>
          </a:prstGeom>
          <a:noFill/>
          <a:ln>
            <a:noFill/>
          </a:ln>
        </p:spPr>
      </p:pic>
      <p:pic>
        <p:nvPicPr>
          <p:cNvPr id="3" name="Picture 2">
            <a:extLst>
              <a:ext uri="{FF2B5EF4-FFF2-40B4-BE49-F238E27FC236}">
                <a16:creationId xmlns:a16="http://schemas.microsoft.com/office/drawing/2014/main" id="{9C386EAA-7A3A-1556-C86A-7F71B7C2BAF7}"/>
              </a:ext>
            </a:extLst>
          </p:cNvPr>
          <p:cNvPicPr>
            <a:picLocks noChangeAspect="1"/>
          </p:cNvPicPr>
          <p:nvPr/>
        </p:nvPicPr>
        <p:blipFill>
          <a:blip r:embed="rId4"/>
          <a:stretch>
            <a:fillRect/>
          </a:stretch>
        </p:blipFill>
        <p:spPr>
          <a:xfrm>
            <a:off x="585217" y="1077941"/>
            <a:ext cx="5035478" cy="4351309"/>
          </a:xfrm>
          <a:prstGeom prst="rect">
            <a:avLst/>
          </a:prstGeom>
        </p:spPr>
      </p:pic>
      <p:pic>
        <p:nvPicPr>
          <p:cNvPr id="5" name="Picture 4">
            <a:extLst>
              <a:ext uri="{FF2B5EF4-FFF2-40B4-BE49-F238E27FC236}">
                <a16:creationId xmlns:a16="http://schemas.microsoft.com/office/drawing/2014/main" id="{90A7B013-4F47-D9E3-3F0E-0E30C63AF611}"/>
              </a:ext>
            </a:extLst>
          </p:cNvPr>
          <p:cNvPicPr>
            <a:picLocks noChangeAspect="1"/>
          </p:cNvPicPr>
          <p:nvPr/>
        </p:nvPicPr>
        <p:blipFill>
          <a:blip r:embed="rId5"/>
          <a:stretch>
            <a:fillRect/>
          </a:stretch>
        </p:blipFill>
        <p:spPr>
          <a:xfrm>
            <a:off x="5721626" y="970668"/>
            <a:ext cx="5735806" cy="3957948"/>
          </a:xfrm>
          <a:prstGeom prst="rect">
            <a:avLst/>
          </a:prstGeom>
        </p:spPr>
      </p:pic>
      <p:sp>
        <p:nvSpPr>
          <p:cNvPr id="6" name="Rectangle 19">
            <a:extLst>
              <a:ext uri="{FF2B5EF4-FFF2-40B4-BE49-F238E27FC236}">
                <a16:creationId xmlns:a16="http://schemas.microsoft.com/office/drawing/2014/main" id="{56056AF7-67A4-2582-9F51-29743301239F}"/>
              </a:ext>
            </a:extLst>
          </p:cNvPr>
          <p:cNvSpPr>
            <a:spLocks noChangeArrowheads="1"/>
          </p:cNvSpPr>
          <p:nvPr/>
        </p:nvSpPr>
        <p:spPr bwMode="auto">
          <a:xfrm>
            <a:off x="0" y="81075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7">
          <a:extLst>
            <a:ext uri="{FF2B5EF4-FFF2-40B4-BE49-F238E27FC236}">
              <a16:creationId xmlns:a16="http://schemas.microsoft.com/office/drawing/2014/main" id="{4F4066F9-B2E3-6A93-B9FF-6224E77D936C}"/>
            </a:ext>
          </a:extLst>
        </p:cNvPr>
        <p:cNvGrpSpPr/>
        <p:nvPr/>
      </p:nvGrpSpPr>
      <p:grpSpPr>
        <a:xfrm>
          <a:off x="0" y="0"/>
          <a:ext cx="0" cy="0"/>
          <a:chOff x="0" y="0"/>
          <a:chExt cx="0" cy="0"/>
        </a:xfrm>
      </p:grpSpPr>
      <p:sp>
        <p:nvSpPr>
          <p:cNvPr id="128" name="Google Shape;128;p30">
            <a:extLst>
              <a:ext uri="{FF2B5EF4-FFF2-40B4-BE49-F238E27FC236}">
                <a16:creationId xmlns:a16="http://schemas.microsoft.com/office/drawing/2014/main" id="{852277D3-3903-2461-DB5A-EC742FEB7648}"/>
              </a:ext>
            </a:extLst>
          </p:cNvPr>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lvl="0"/>
            <a:r>
              <a:rPr lang="en-US" sz="3200" b="1" dirty="0">
                <a:latin typeface="Times New Roman"/>
                <a:ea typeface="Times New Roman"/>
                <a:cs typeface="Times New Roman"/>
                <a:sym typeface="Times New Roman"/>
              </a:rPr>
              <a:t>Exploratory Data Analysis [EDA] in SQL</a:t>
            </a:r>
            <a:endParaRPr dirty="0"/>
          </a:p>
        </p:txBody>
      </p:sp>
      <p:sp>
        <p:nvSpPr>
          <p:cNvPr id="129" name="Google Shape;129;p30">
            <a:extLst>
              <a:ext uri="{FF2B5EF4-FFF2-40B4-BE49-F238E27FC236}">
                <a16:creationId xmlns:a16="http://schemas.microsoft.com/office/drawing/2014/main" id="{F33CB70C-7FB7-2A7E-EFEC-8186D352E374}"/>
              </a:ext>
            </a:extLst>
          </p:cNvPr>
          <p:cNvSpPr txBox="1"/>
          <p:nvPr/>
        </p:nvSpPr>
        <p:spPr>
          <a:xfrm>
            <a:off x="876300" y="1428750"/>
            <a:ext cx="10972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30" name="Google Shape;130;p30" descr="360DigiTMG Reviews - 52 Reviews of 360digitmg.com | Sitejabber">
            <a:extLst>
              <a:ext uri="{FF2B5EF4-FFF2-40B4-BE49-F238E27FC236}">
                <a16:creationId xmlns:a16="http://schemas.microsoft.com/office/drawing/2014/main" id="{DF35A7F2-30B8-1208-9A8F-F414E8649D2C}"/>
              </a:ext>
            </a:extLst>
          </p:cNvPr>
          <p:cNvPicPr preferRelativeResize="0"/>
          <p:nvPr/>
        </p:nvPicPr>
        <p:blipFill rotWithShape="1">
          <a:blip r:embed="rId3">
            <a:alphaModFix/>
          </a:blip>
          <a:srcRect/>
          <a:stretch/>
        </p:blipFill>
        <p:spPr>
          <a:xfrm>
            <a:off x="9751545" y="5952931"/>
            <a:ext cx="2277039" cy="808338"/>
          </a:xfrm>
          <a:prstGeom prst="rect">
            <a:avLst/>
          </a:prstGeom>
          <a:noFill/>
          <a:ln>
            <a:noFill/>
          </a:ln>
        </p:spPr>
      </p:pic>
      <p:pic>
        <p:nvPicPr>
          <p:cNvPr id="9" name="Picture 8">
            <a:extLst>
              <a:ext uri="{FF2B5EF4-FFF2-40B4-BE49-F238E27FC236}">
                <a16:creationId xmlns:a16="http://schemas.microsoft.com/office/drawing/2014/main" id="{8C2F8184-0757-EAB8-8023-E4CC65619F76}"/>
              </a:ext>
            </a:extLst>
          </p:cNvPr>
          <p:cNvPicPr>
            <a:picLocks noChangeAspect="1"/>
          </p:cNvPicPr>
          <p:nvPr/>
        </p:nvPicPr>
        <p:blipFill>
          <a:blip r:embed="rId4"/>
          <a:stretch>
            <a:fillRect/>
          </a:stretch>
        </p:blipFill>
        <p:spPr>
          <a:xfrm>
            <a:off x="228600" y="1261737"/>
            <a:ext cx="5621005" cy="3310263"/>
          </a:xfrm>
          <a:prstGeom prst="rect">
            <a:avLst/>
          </a:prstGeom>
        </p:spPr>
      </p:pic>
      <p:pic>
        <p:nvPicPr>
          <p:cNvPr id="11" name="Picture 10">
            <a:extLst>
              <a:ext uri="{FF2B5EF4-FFF2-40B4-BE49-F238E27FC236}">
                <a16:creationId xmlns:a16="http://schemas.microsoft.com/office/drawing/2014/main" id="{22B8D5BE-2167-34AF-74FD-59ADBD0138DC}"/>
              </a:ext>
            </a:extLst>
          </p:cNvPr>
          <p:cNvPicPr>
            <a:picLocks noChangeAspect="1"/>
          </p:cNvPicPr>
          <p:nvPr/>
        </p:nvPicPr>
        <p:blipFill>
          <a:blip r:embed="rId5"/>
          <a:stretch>
            <a:fillRect/>
          </a:stretch>
        </p:blipFill>
        <p:spPr>
          <a:xfrm>
            <a:off x="6002827" y="1174429"/>
            <a:ext cx="6189173" cy="4070094"/>
          </a:xfrm>
          <a:prstGeom prst="rect">
            <a:avLst/>
          </a:prstGeom>
        </p:spPr>
      </p:pic>
      <p:sp>
        <p:nvSpPr>
          <p:cNvPr id="12" name="Rectangle 19">
            <a:extLst>
              <a:ext uri="{FF2B5EF4-FFF2-40B4-BE49-F238E27FC236}">
                <a16:creationId xmlns:a16="http://schemas.microsoft.com/office/drawing/2014/main" id="{1FB4562C-C686-48B1-DA41-4E5C0A9BAFB8}"/>
              </a:ext>
            </a:extLst>
          </p:cNvPr>
          <p:cNvSpPr>
            <a:spLocks noChangeArrowheads="1"/>
          </p:cNvSpPr>
          <p:nvPr/>
        </p:nvSpPr>
        <p:spPr bwMode="auto">
          <a:xfrm>
            <a:off x="0" y="81075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883678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7">
          <a:extLst>
            <a:ext uri="{FF2B5EF4-FFF2-40B4-BE49-F238E27FC236}">
              <a16:creationId xmlns:a16="http://schemas.microsoft.com/office/drawing/2014/main" id="{30AA57AA-5C04-7E10-6CF1-D00194B95388}"/>
            </a:ext>
          </a:extLst>
        </p:cNvPr>
        <p:cNvGrpSpPr/>
        <p:nvPr/>
      </p:nvGrpSpPr>
      <p:grpSpPr>
        <a:xfrm>
          <a:off x="0" y="0"/>
          <a:ext cx="0" cy="0"/>
          <a:chOff x="0" y="0"/>
          <a:chExt cx="0" cy="0"/>
        </a:xfrm>
      </p:grpSpPr>
      <p:sp>
        <p:nvSpPr>
          <p:cNvPr id="128" name="Google Shape;128;p30">
            <a:extLst>
              <a:ext uri="{FF2B5EF4-FFF2-40B4-BE49-F238E27FC236}">
                <a16:creationId xmlns:a16="http://schemas.microsoft.com/office/drawing/2014/main" id="{621A8840-B5C2-EACD-BA8D-5F68A1327D94}"/>
              </a:ext>
            </a:extLst>
          </p:cNvPr>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lvl="0"/>
            <a:r>
              <a:rPr lang="en-US" sz="3200" b="1" dirty="0">
                <a:latin typeface="Times New Roman"/>
                <a:ea typeface="Times New Roman"/>
                <a:cs typeface="Times New Roman"/>
                <a:sym typeface="Times New Roman"/>
              </a:rPr>
              <a:t>Exploratory Data Analysis [EDA] in Python</a:t>
            </a:r>
            <a:endParaRPr dirty="0"/>
          </a:p>
        </p:txBody>
      </p:sp>
      <p:sp>
        <p:nvSpPr>
          <p:cNvPr id="129" name="Google Shape;129;p30">
            <a:extLst>
              <a:ext uri="{FF2B5EF4-FFF2-40B4-BE49-F238E27FC236}">
                <a16:creationId xmlns:a16="http://schemas.microsoft.com/office/drawing/2014/main" id="{1FB6DB83-4C9E-7C9B-F3EF-65472DB9845F}"/>
              </a:ext>
            </a:extLst>
          </p:cNvPr>
          <p:cNvSpPr txBox="1"/>
          <p:nvPr/>
        </p:nvSpPr>
        <p:spPr>
          <a:xfrm>
            <a:off x="876300" y="1428750"/>
            <a:ext cx="10972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30" name="Google Shape;130;p30" descr="360DigiTMG Reviews - 52 Reviews of 360digitmg.com | Sitejabber">
            <a:extLst>
              <a:ext uri="{FF2B5EF4-FFF2-40B4-BE49-F238E27FC236}">
                <a16:creationId xmlns:a16="http://schemas.microsoft.com/office/drawing/2014/main" id="{0CDB89A0-FEFE-7480-5908-CB7004850BCE}"/>
              </a:ext>
            </a:extLst>
          </p:cNvPr>
          <p:cNvPicPr preferRelativeResize="0"/>
          <p:nvPr/>
        </p:nvPicPr>
        <p:blipFill rotWithShape="1">
          <a:blip r:embed="rId3">
            <a:alphaModFix/>
          </a:blip>
          <a:srcRect/>
          <a:stretch/>
        </p:blipFill>
        <p:spPr>
          <a:xfrm>
            <a:off x="9751545" y="5952931"/>
            <a:ext cx="2277039" cy="808338"/>
          </a:xfrm>
          <a:prstGeom prst="rect">
            <a:avLst/>
          </a:prstGeom>
          <a:noFill/>
          <a:ln>
            <a:noFill/>
          </a:ln>
        </p:spPr>
      </p:pic>
      <p:pic>
        <p:nvPicPr>
          <p:cNvPr id="5" name="Picture 4">
            <a:extLst>
              <a:ext uri="{FF2B5EF4-FFF2-40B4-BE49-F238E27FC236}">
                <a16:creationId xmlns:a16="http://schemas.microsoft.com/office/drawing/2014/main" id="{5C5449DA-FB3B-AF1F-E5A1-FD1D25FB33ED}"/>
              </a:ext>
            </a:extLst>
          </p:cNvPr>
          <p:cNvPicPr>
            <a:picLocks noChangeAspect="1"/>
          </p:cNvPicPr>
          <p:nvPr/>
        </p:nvPicPr>
        <p:blipFill>
          <a:blip r:embed="rId4"/>
          <a:stretch>
            <a:fillRect/>
          </a:stretch>
        </p:blipFill>
        <p:spPr>
          <a:xfrm>
            <a:off x="136904" y="1165376"/>
            <a:ext cx="7160007" cy="4702233"/>
          </a:xfrm>
          <a:prstGeom prst="rect">
            <a:avLst/>
          </a:prstGeom>
        </p:spPr>
      </p:pic>
      <p:sp>
        <p:nvSpPr>
          <p:cNvPr id="8" name="Rectangle 19">
            <a:extLst>
              <a:ext uri="{FF2B5EF4-FFF2-40B4-BE49-F238E27FC236}">
                <a16:creationId xmlns:a16="http://schemas.microsoft.com/office/drawing/2014/main" id="{1FCF8CFD-853E-D6D4-D81C-0F425C835B53}"/>
              </a:ext>
            </a:extLst>
          </p:cNvPr>
          <p:cNvSpPr>
            <a:spLocks noChangeArrowheads="1"/>
          </p:cNvSpPr>
          <p:nvPr/>
        </p:nvSpPr>
        <p:spPr bwMode="auto">
          <a:xfrm>
            <a:off x="0" y="81075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17403682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7">
          <a:extLst>
            <a:ext uri="{FF2B5EF4-FFF2-40B4-BE49-F238E27FC236}">
              <a16:creationId xmlns:a16="http://schemas.microsoft.com/office/drawing/2014/main" id="{67FAB99E-A717-22C4-998A-10C86DB2362F}"/>
            </a:ext>
          </a:extLst>
        </p:cNvPr>
        <p:cNvGrpSpPr/>
        <p:nvPr/>
      </p:nvGrpSpPr>
      <p:grpSpPr>
        <a:xfrm>
          <a:off x="0" y="0"/>
          <a:ext cx="0" cy="0"/>
          <a:chOff x="0" y="0"/>
          <a:chExt cx="0" cy="0"/>
        </a:xfrm>
      </p:grpSpPr>
      <p:sp>
        <p:nvSpPr>
          <p:cNvPr id="128" name="Google Shape;128;p30">
            <a:extLst>
              <a:ext uri="{FF2B5EF4-FFF2-40B4-BE49-F238E27FC236}">
                <a16:creationId xmlns:a16="http://schemas.microsoft.com/office/drawing/2014/main" id="{AE4D3469-381A-4916-4AF1-099C59ABCE98}"/>
              </a:ext>
            </a:extLst>
          </p:cNvPr>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lvl="0"/>
            <a:r>
              <a:rPr lang="en-US" sz="3200" b="1" dirty="0">
                <a:latin typeface="Times New Roman"/>
                <a:ea typeface="Times New Roman"/>
                <a:cs typeface="Times New Roman"/>
                <a:sym typeface="Times New Roman"/>
              </a:rPr>
              <a:t>Exploratory Data Analysis [EDA] in Python</a:t>
            </a:r>
            <a:endParaRPr dirty="0"/>
          </a:p>
        </p:txBody>
      </p:sp>
      <p:sp>
        <p:nvSpPr>
          <p:cNvPr id="129" name="Google Shape;129;p30">
            <a:extLst>
              <a:ext uri="{FF2B5EF4-FFF2-40B4-BE49-F238E27FC236}">
                <a16:creationId xmlns:a16="http://schemas.microsoft.com/office/drawing/2014/main" id="{B746DCFD-57B6-973E-FA06-2695CE00D9F3}"/>
              </a:ext>
            </a:extLst>
          </p:cNvPr>
          <p:cNvSpPr txBox="1"/>
          <p:nvPr/>
        </p:nvSpPr>
        <p:spPr>
          <a:xfrm>
            <a:off x="876300" y="1428750"/>
            <a:ext cx="10972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30" name="Google Shape;130;p30" descr="360DigiTMG Reviews - 52 Reviews of 360digitmg.com | Sitejabber">
            <a:extLst>
              <a:ext uri="{FF2B5EF4-FFF2-40B4-BE49-F238E27FC236}">
                <a16:creationId xmlns:a16="http://schemas.microsoft.com/office/drawing/2014/main" id="{AB4C4C94-708A-7967-3CC7-6552FE7185BB}"/>
              </a:ext>
            </a:extLst>
          </p:cNvPr>
          <p:cNvPicPr preferRelativeResize="0"/>
          <p:nvPr/>
        </p:nvPicPr>
        <p:blipFill rotWithShape="1">
          <a:blip r:embed="rId3">
            <a:alphaModFix/>
          </a:blip>
          <a:srcRect/>
          <a:stretch/>
        </p:blipFill>
        <p:spPr>
          <a:xfrm>
            <a:off x="9751545" y="5952931"/>
            <a:ext cx="2277039" cy="808338"/>
          </a:xfrm>
          <a:prstGeom prst="rect">
            <a:avLst/>
          </a:prstGeom>
          <a:noFill/>
          <a:ln>
            <a:noFill/>
          </a:ln>
        </p:spPr>
      </p:pic>
      <p:pic>
        <p:nvPicPr>
          <p:cNvPr id="3" name="Picture 2">
            <a:extLst>
              <a:ext uri="{FF2B5EF4-FFF2-40B4-BE49-F238E27FC236}">
                <a16:creationId xmlns:a16="http://schemas.microsoft.com/office/drawing/2014/main" id="{40CE7885-8BE3-8E1D-5F1C-01505CFCA0C5}"/>
              </a:ext>
            </a:extLst>
          </p:cNvPr>
          <p:cNvPicPr>
            <a:picLocks noChangeAspect="1"/>
          </p:cNvPicPr>
          <p:nvPr/>
        </p:nvPicPr>
        <p:blipFill>
          <a:blip r:embed="rId4"/>
          <a:stretch>
            <a:fillRect/>
          </a:stretch>
        </p:blipFill>
        <p:spPr>
          <a:xfrm>
            <a:off x="342900" y="1428750"/>
            <a:ext cx="8808482" cy="3920490"/>
          </a:xfrm>
          <a:prstGeom prst="rect">
            <a:avLst/>
          </a:prstGeom>
        </p:spPr>
      </p:pic>
      <p:sp>
        <p:nvSpPr>
          <p:cNvPr id="4" name="Rectangle 19">
            <a:extLst>
              <a:ext uri="{FF2B5EF4-FFF2-40B4-BE49-F238E27FC236}">
                <a16:creationId xmlns:a16="http://schemas.microsoft.com/office/drawing/2014/main" id="{9FEA2EF1-2D4F-440B-C814-D165BA18C4AB}"/>
              </a:ext>
            </a:extLst>
          </p:cNvPr>
          <p:cNvSpPr>
            <a:spLocks noChangeArrowheads="1"/>
          </p:cNvSpPr>
          <p:nvPr/>
        </p:nvSpPr>
        <p:spPr bwMode="auto">
          <a:xfrm>
            <a:off x="0" y="81075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0803381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7">
          <a:extLst>
            <a:ext uri="{FF2B5EF4-FFF2-40B4-BE49-F238E27FC236}">
              <a16:creationId xmlns:a16="http://schemas.microsoft.com/office/drawing/2014/main" id="{DFADE9D6-8B46-34C2-E120-D012D4ECAADF}"/>
            </a:ext>
          </a:extLst>
        </p:cNvPr>
        <p:cNvGrpSpPr/>
        <p:nvPr/>
      </p:nvGrpSpPr>
      <p:grpSpPr>
        <a:xfrm>
          <a:off x="0" y="0"/>
          <a:ext cx="0" cy="0"/>
          <a:chOff x="0" y="0"/>
          <a:chExt cx="0" cy="0"/>
        </a:xfrm>
      </p:grpSpPr>
      <p:sp>
        <p:nvSpPr>
          <p:cNvPr id="128" name="Google Shape;128;p30">
            <a:extLst>
              <a:ext uri="{FF2B5EF4-FFF2-40B4-BE49-F238E27FC236}">
                <a16:creationId xmlns:a16="http://schemas.microsoft.com/office/drawing/2014/main" id="{CEC5E843-3919-6F24-47C7-5B834EC9A659}"/>
              </a:ext>
            </a:extLst>
          </p:cNvPr>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lvl="0"/>
            <a:r>
              <a:rPr lang="en-US" sz="3200" b="1" dirty="0">
                <a:latin typeface="Times New Roman"/>
                <a:ea typeface="Times New Roman"/>
                <a:cs typeface="Times New Roman"/>
                <a:sym typeface="Times New Roman"/>
              </a:rPr>
              <a:t>Exploratory Data Analysis [EDA] in Python</a:t>
            </a:r>
            <a:endParaRPr dirty="0"/>
          </a:p>
        </p:txBody>
      </p:sp>
      <p:sp>
        <p:nvSpPr>
          <p:cNvPr id="129" name="Google Shape;129;p30">
            <a:extLst>
              <a:ext uri="{FF2B5EF4-FFF2-40B4-BE49-F238E27FC236}">
                <a16:creationId xmlns:a16="http://schemas.microsoft.com/office/drawing/2014/main" id="{1D73FD9A-089D-4A9F-D0E9-3627EA922F92}"/>
              </a:ext>
            </a:extLst>
          </p:cNvPr>
          <p:cNvSpPr txBox="1"/>
          <p:nvPr/>
        </p:nvSpPr>
        <p:spPr>
          <a:xfrm>
            <a:off x="876300" y="1428750"/>
            <a:ext cx="10972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30" name="Google Shape;130;p30" descr="360DigiTMG Reviews - 52 Reviews of 360digitmg.com | Sitejabber">
            <a:extLst>
              <a:ext uri="{FF2B5EF4-FFF2-40B4-BE49-F238E27FC236}">
                <a16:creationId xmlns:a16="http://schemas.microsoft.com/office/drawing/2014/main" id="{68FBAB8B-E5CC-2259-D395-BED07BD43191}"/>
              </a:ext>
            </a:extLst>
          </p:cNvPr>
          <p:cNvPicPr preferRelativeResize="0"/>
          <p:nvPr/>
        </p:nvPicPr>
        <p:blipFill rotWithShape="1">
          <a:blip r:embed="rId3">
            <a:alphaModFix/>
          </a:blip>
          <a:srcRect/>
          <a:stretch/>
        </p:blipFill>
        <p:spPr>
          <a:xfrm>
            <a:off x="9751545" y="5952931"/>
            <a:ext cx="2277039" cy="808338"/>
          </a:xfrm>
          <a:prstGeom prst="rect">
            <a:avLst/>
          </a:prstGeom>
          <a:noFill/>
          <a:ln>
            <a:noFill/>
          </a:ln>
        </p:spPr>
      </p:pic>
      <p:pic>
        <p:nvPicPr>
          <p:cNvPr id="4" name="Picture 3">
            <a:extLst>
              <a:ext uri="{FF2B5EF4-FFF2-40B4-BE49-F238E27FC236}">
                <a16:creationId xmlns:a16="http://schemas.microsoft.com/office/drawing/2014/main" id="{867A8A00-BD31-6D80-DC00-7FB939896C75}"/>
              </a:ext>
            </a:extLst>
          </p:cNvPr>
          <p:cNvPicPr>
            <a:picLocks noChangeAspect="1"/>
          </p:cNvPicPr>
          <p:nvPr/>
        </p:nvPicPr>
        <p:blipFill>
          <a:blip r:embed="rId4"/>
          <a:stretch>
            <a:fillRect/>
          </a:stretch>
        </p:blipFill>
        <p:spPr>
          <a:xfrm>
            <a:off x="342900" y="1014983"/>
            <a:ext cx="9373412" cy="5491999"/>
          </a:xfrm>
          <a:prstGeom prst="rect">
            <a:avLst/>
          </a:prstGeom>
        </p:spPr>
      </p:pic>
      <p:sp>
        <p:nvSpPr>
          <p:cNvPr id="5" name="Rectangle 19">
            <a:extLst>
              <a:ext uri="{FF2B5EF4-FFF2-40B4-BE49-F238E27FC236}">
                <a16:creationId xmlns:a16="http://schemas.microsoft.com/office/drawing/2014/main" id="{5771B7E2-154E-938A-1139-2A6F856A1934}"/>
              </a:ext>
            </a:extLst>
          </p:cNvPr>
          <p:cNvSpPr>
            <a:spLocks noChangeArrowheads="1"/>
          </p:cNvSpPr>
          <p:nvPr/>
        </p:nvSpPr>
        <p:spPr bwMode="auto">
          <a:xfrm>
            <a:off x="0" y="801606"/>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1215968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7">
          <a:extLst>
            <a:ext uri="{FF2B5EF4-FFF2-40B4-BE49-F238E27FC236}">
              <a16:creationId xmlns:a16="http://schemas.microsoft.com/office/drawing/2014/main" id="{090B8859-4AA5-B588-487A-249C01B771D4}"/>
            </a:ext>
          </a:extLst>
        </p:cNvPr>
        <p:cNvGrpSpPr/>
        <p:nvPr/>
      </p:nvGrpSpPr>
      <p:grpSpPr>
        <a:xfrm>
          <a:off x="0" y="0"/>
          <a:ext cx="0" cy="0"/>
          <a:chOff x="0" y="0"/>
          <a:chExt cx="0" cy="0"/>
        </a:xfrm>
      </p:grpSpPr>
      <p:sp>
        <p:nvSpPr>
          <p:cNvPr id="128" name="Google Shape;128;p30">
            <a:extLst>
              <a:ext uri="{FF2B5EF4-FFF2-40B4-BE49-F238E27FC236}">
                <a16:creationId xmlns:a16="http://schemas.microsoft.com/office/drawing/2014/main" id="{EF776094-3F25-955D-9629-A254A9E23237}"/>
              </a:ext>
            </a:extLst>
          </p:cNvPr>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lvl="0"/>
            <a:r>
              <a:rPr lang="en-US" sz="3200" b="1" dirty="0">
                <a:latin typeface="Times New Roman"/>
                <a:ea typeface="Times New Roman"/>
                <a:cs typeface="Times New Roman"/>
                <a:sym typeface="Times New Roman"/>
              </a:rPr>
              <a:t>Exploratory Data Analysis [EDA] in Python</a:t>
            </a:r>
            <a:endParaRPr dirty="0"/>
          </a:p>
        </p:txBody>
      </p:sp>
      <p:sp>
        <p:nvSpPr>
          <p:cNvPr id="129" name="Google Shape;129;p30">
            <a:extLst>
              <a:ext uri="{FF2B5EF4-FFF2-40B4-BE49-F238E27FC236}">
                <a16:creationId xmlns:a16="http://schemas.microsoft.com/office/drawing/2014/main" id="{00B2F6F7-CFB2-FA8F-CDB1-B4B48CC93AD2}"/>
              </a:ext>
            </a:extLst>
          </p:cNvPr>
          <p:cNvSpPr txBox="1"/>
          <p:nvPr/>
        </p:nvSpPr>
        <p:spPr>
          <a:xfrm>
            <a:off x="876300" y="1428750"/>
            <a:ext cx="10972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30" name="Google Shape;130;p30" descr="360DigiTMG Reviews - 52 Reviews of 360digitmg.com | Sitejabber">
            <a:extLst>
              <a:ext uri="{FF2B5EF4-FFF2-40B4-BE49-F238E27FC236}">
                <a16:creationId xmlns:a16="http://schemas.microsoft.com/office/drawing/2014/main" id="{B7D17B70-5487-3A0A-B968-0E89C050CE11}"/>
              </a:ext>
            </a:extLst>
          </p:cNvPr>
          <p:cNvPicPr preferRelativeResize="0"/>
          <p:nvPr/>
        </p:nvPicPr>
        <p:blipFill rotWithShape="1">
          <a:blip r:embed="rId5">
            <a:alphaModFix/>
          </a:blip>
          <a:srcRect/>
          <a:stretch/>
        </p:blipFill>
        <p:spPr>
          <a:xfrm>
            <a:off x="9751545" y="5952931"/>
            <a:ext cx="2277039" cy="808338"/>
          </a:xfrm>
          <a:prstGeom prst="rect">
            <a:avLst/>
          </a:prstGeom>
          <a:noFill/>
          <a:ln>
            <a:noFill/>
          </a:ln>
        </p:spPr>
      </p:pic>
      <p:pic>
        <p:nvPicPr>
          <p:cNvPr id="2" name="Video">
            <a:hlinkClick r:id="" action="ppaction://media"/>
            <a:extLst>
              <a:ext uri="{FF2B5EF4-FFF2-40B4-BE49-F238E27FC236}">
                <a16:creationId xmlns:a16="http://schemas.microsoft.com/office/drawing/2014/main" id="{8C89D944-B1C0-5AF5-CA04-64522605F14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12739" y="969264"/>
            <a:ext cx="10879518" cy="4983667"/>
          </a:xfrm>
          <a:prstGeom prst="rect">
            <a:avLst/>
          </a:prstGeom>
        </p:spPr>
      </p:pic>
      <p:sp>
        <p:nvSpPr>
          <p:cNvPr id="3" name="Rectangle 19">
            <a:extLst>
              <a:ext uri="{FF2B5EF4-FFF2-40B4-BE49-F238E27FC236}">
                <a16:creationId xmlns:a16="http://schemas.microsoft.com/office/drawing/2014/main" id="{039057BC-6092-BA84-AA4F-3B802C65DB1F}"/>
              </a:ext>
            </a:extLst>
          </p:cNvPr>
          <p:cNvSpPr>
            <a:spLocks noChangeArrowheads="1"/>
          </p:cNvSpPr>
          <p:nvPr/>
        </p:nvSpPr>
        <p:spPr bwMode="auto">
          <a:xfrm>
            <a:off x="0" y="81075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1042472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80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
        <p:cNvGrpSpPr/>
        <p:nvPr/>
      </p:nvGrpSpPr>
      <p:grpSpPr>
        <a:xfrm>
          <a:off x="0" y="0"/>
          <a:ext cx="0" cy="0"/>
          <a:chOff x="0" y="0"/>
          <a:chExt cx="0" cy="0"/>
        </a:xfrm>
      </p:grpSpPr>
      <p:sp>
        <p:nvSpPr>
          <p:cNvPr id="81" name="Google Shape;81;gf3a8d4be09_2_180"/>
          <p:cNvSpPr txBox="1">
            <a:spLocks noGrp="1"/>
          </p:cNvSpPr>
          <p:nvPr>
            <p:ph type="title"/>
          </p:nvPr>
        </p:nvSpPr>
        <p:spPr>
          <a:xfrm>
            <a:off x="519891" y="339810"/>
            <a:ext cx="105156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dirty="0">
                <a:latin typeface="Times New Roman"/>
                <a:ea typeface="Times New Roman"/>
                <a:cs typeface="Times New Roman"/>
                <a:sym typeface="Times New Roman"/>
              </a:rPr>
              <a:t>Contents</a:t>
            </a:r>
            <a:endParaRPr sz="3200" b="1" dirty="0">
              <a:latin typeface="Times New Roman"/>
              <a:ea typeface="Times New Roman"/>
              <a:cs typeface="Times New Roman"/>
              <a:sym typeface="Times New Roman"/>
            </a:endParaRPr>
          </a:p>
        </p:txBody>
      </p:sp>
      <p:sp>
        <p:nvSpPr>
          <p:cNvPr id="82" name="Google Shape;82;gf3a8d4be09_2_180"/>
          <p:cNvSpPr txBox="1">
            <a:spLocks noGrp="1"/>
          </p:cNvSpPr>
          <p:nvPr>
            <p:ph type="sldNum" idx="12"/>
          </p:nvPr>
        </p:nvSpPr>
        <p:spPr>
          <a:prstGeom prst="rect">
            <a:avLst/>
          </a:prstGeom>
          <a:noFill/>
          <a:ln>
            <a:noFill/>
          </a:ln>
        </p:spPr>
        <p:txBody>
          <a:bodyPr spcFirstLastPara="1" wrap="square" lIns="91400" tIns="45675" rIns="91400" bIns="456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2</a:t>
            </a:fld>
            <a:endParaRPr/>
          </a:p>
        </p:txBody>
      </p:sp>
      <p:sp>
        <p:nvSpPr>
          <p:cNvPr id="83" name="Google Shape;83;gf3a8d4be09_2_180"/>
          <p:cNvSpPr txBox="1"/>
          <p:nvPr/>
        </p:nvSpPr>
        <p:spPr>
          <a:xfrm>
            <a:off x="383125" y="1149375"/>
            <a:ext cx="11034000" cy="5226016"/>
          </a:xfrm>
          <a:prstGeom prst="rect">
            <a:avLst/>
          </a:prstGeom>
          <a:noFill/>
          <a:ln>
            <a:noFill/>
          </a:ln>
        </p:spPr>
        <p:txBody>
          <a:bodyPr spcFirstLastPara="1" wrap="square" lIns="91425" tIns="91425" rIns="91425" bIns="91425" anchor="t" anchorCtr="0">
            <a:spAutoFit/>
          </a:bodyPr>
          <a:lstStyle/>
          <a:p>
            <a:pPr marL="482600" marR="0" lvl="0" indent="-457200" algn="l" rtl="0">
              <a:lnSpc>
                <a:spcPct val="90000"/>
              </a:lnSpc>
              <a:spcBef>
                <a:spcPts val="0"/>
              </a:spcBef>
              <a:spcAft>
                <a:spcPts val="0"/>
              </a:spcAft>
              <a:buClr>
                <a:schemeClr val="dk1"/>
              </a:buClr>
              <a:buSzPts val="3200"/>
              <a:buFont typeface="Arial" panose="020B0604020202020204" pitchFamily="34" charset="0"/>
              <a:buChar char="•"/>
            </a:pPr>
            <a:r>
              <a:rPr lang="en-US" sz="2800" dirty="0">
                <a:solidFill>
                  <a:schemeClr val="dk1"/>
                </a:solidFill>
                <a:latin typeface="Times New Roman" panose="02020603050405020304" pitchFamily="18" charset="0"/>
                <a:ea typeface="Times New Roman"/>
                <a:cs typeface="Times New Roman" panose="02020603050405020304" pitchFamily="18" charset="0"/>
                <a:sym typeface="Times New Roman"/>
              </a:rPr>
              <a:t>Business problem</a:t>
            </a:r>
            <a:endParaRPr lang="en-US" sz="28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482600" indent="-457200">
              <a:lnSpc>
                <a:spcPct val="90000"/>
              </a:lnSpc>
              <a:buClr>
                <a:schemeClr val="dk1"/>
              </a:buClr>
              <a:buSzPts val="3200"/>
              <a:buFont typeface="Arial" panose="020B0604020202020204" pitchFamily="34" charset="0"/>
              <a:buChar char="•"/>
            </a:pPr>
            <a:r>
              <a:rPr lang="en-US" sz="28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Business Objective</a:t>
            </a:r>
            <a:r>
              <a:rPr lang="en-US" sz="2800" dirty="0">
                <a:solidFill>
                  <a:schemeClr val="dk1"/>
                </a:solidFill>
                <a:latin typeface="Times New Roman" panose="02020603050405020304" pitchFamily="18" charset="0"/>
                <a:ea typeface="Times New Roman"/>
                <a:cs typeface="Times New Roman" panose="02020603050405020304" pitchFamily="18" charset="0"/>
                <a:sym typeface="Times New Roman"/>
              </a:rPr>
              <a:t> &amp; Constraints</a:t>
            </a:r>
          </a:p>
          <a:p>
            <a:pPr marL="482600" indent="-457200">
              <a:lnSpc>
                <a:spcPct val="90000"/>
              </a:lnSpc>
              <a:buClr>
                <a:schemeClr val="dk1"/>
              </a:buClr>
              <a:buSzPts val="3200"/>
              <a:buFont typeface="Arial" panose="020B0604020202020204" pitchFamily="34" charset="0"/>
              <a:buChar char="•"/>
            </a:pPr>
            <a:r>
              <a:rPr lang="en-US" sz="28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Project overvie</a:t>
            </a:r>
            <a:r>
              <a:rPr lang="en-US" sz="2800" dirty="0">
                <a:solidFill>
                  <a:schemeClr val="dk1"/>
                </a:solidFill>
                <a:latin typeface="Times New Roman" panose="02020603050405020304" pitchFamily="18" charset="0"/>
                <a:ea typeface="Times New Roman"/>
                <a:cs typeface="Times New Roman" panose="02020603050405020304" pitchFamily="18" charset="0"/>
                <a:sym typeface="Times New Roman"/>
              </a:rPr>
              <a:t>w and Scope</a:t>
            </a:r>
            <a:endParaRPr sz="28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482600" marR="0" lvl="0" indent="-457200" algn="l" rtl="0">
              <a:lnSpc>
                <a:spcPct val="90000"/>
              </a:lnSpc>
              <a:spcBef>
                <a:spcPts val="0"/>
              </a:spcBef>
              <a:spcAft>
                <a:spcPts val="0"/>
              </a:spcAft>
              <a:buClr>
                <a:schemeClr val="dk1"/>
              </a:buClr>
              <a:buSzPts val="3200"/>
              <a:buFont typeface="Arial" panose="020B0604020202020204" pitchFamily="34" charset="0"/>
              <a:buChar char="•"/>
            </a:pPr>
            <a:r>
              <a:rPr lang="en-US" sz="2800" dirty="0">
                <a:solidFill>
                  <a:schemeClr val="dk1"/>
                </a:solidFill>
                <a:latin typeface="Times New Roman" panose="02020603050405020304" pitchFamily="18" charset="0"/>
                <a:ea typeface="Times New Roman"/>
                <a:cs typeface="Times New Roman" panose="02020603050405020304" pitchFamily="18" charset="0"/>
                <a:sym typeface="Times New Roman"/>
              </a:rPr>
              <a:t>Data Dictionary</a:t>
            </a:r>
          </a:p>
          <a:p>
            <a:pPr marL="482600" indent="-457200">
              <a:lnSpc>
                <a:spcPct val="90000"/>
              </a:lnSpc>
              <a:buClr>
                <a:schemeClr val="dk1"/>
              </a:buClr>
              <a:buSzPts val="3200"/>
              <a:buFont typeface="Arial" panose="020B0604020202020204" pitchFamily="34" charset="0"/>
              <a:buChar char="•"/>
            </a:pPr>
            <a:r>
              <a:rPr lang="en-US" sz="28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Project Architecture - Data F</a:t>
            </a:r>
            <a:r>
              <a:rPr lang="en-US" sz="2800" dirty="0">
                <a:solidFill>
                  <a:schemeClr val="dk1"/>
                </a:solidFill>
                <a:latin typeface="Times New Roman" panose="02020603050405020304" pitchFamily="18" charset="0"/>
                <a:ea typeface="Times New Roman"/>
                <a:cs typeface="Times New Roman" panose="02020603050405020304" pitchFamily="18" charset="0"/>
                <a:sym typeface="Times New Roman"/>
              </a:rPr>
              <a:t>low Diagram</a:t>
            </a:r>
          </a:p>
          <a:p>
            <a:pPr marL="482600" indent="-457200">
              <a:lnSpc>
                <a:spcPct val="90000"/>
              </a:lnSpc>
              <a:buClr>
                <a:schemeClr val="dk1"/>
              </a:buClr>
              <a:buSzPts val="3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Data Collection and Understanding</a:t>
            </a:r>
          </a:p>
          <a:p>
            <a:pPr marL="482600" indent="-457200">
              <a:lnSpc>
                <a:spcPct val="90000"/>
              </a:lnSpc>
              <a:buClr>
                <a:schemeClr val="dk1"/>
              </a:buClr>
              <a:buSzPts val="3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Data Information</a:t>
            </a:r>
          </a:p>
          <a:p>
            <a:pPr marL="482600" indent="-457200">
              <a:lnSpc>
                <a:spcPct val="90000"/>
              </a:lnSpc>
              <a:buClr>
                <a:schemeClr val="dk1"/>
              </a:buClr>
              <a:buSzPts val="3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Technical Stacks</a:t>
            </a:r>
            <a:endParaRPr sz="28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482600" marR="0" lvl="0" indent="-457200" algn="l" rtl="0">
              <a:lnSpc>
                <a:spcPct val="90000"/>
              </a:lnSpc>
              <a:spcBef>
                <a:spcPts val="0"/>
              </a:spcBef>
              <a:spcAft>
                <a:spcPts val="0"/>
              </a:spcAft>
              <a:buClr>
                <a:schemeClr val="dk1"/>
              </a:buClr>
              <a:buSzPts val="3200"/>
              <a:buFont typeface="Arial" panose="020B0604020202020204" pitchFamily="34" charset="0"/>
              <a:buChar char="•"/>
            </a:pPr>
            <a:r>
              <a:rPr lang="en-US" sz="28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Exploratory Data Analysis</a:t>
            </a:r>
            <a:endParaRPr sz="28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482600" marR="0" lvl="0" indent="-457200" algn="l" rtl="0">
              <a:lnSpc>
                <a:spcPct val="90000"/>
              </a:lnSpc>
              <a:spcBef>
                <a:spcPts val="0"/>
              </a:spcBef>
              <a:spcAft>
                <a:spcPts val="0"/>
              </a:spcAft>
              <a:buClr>
                <a:schemeClr val="dk1"/>
              </a:buClr>
              <a:buSzPts val="3200"/>
              <a:buFont typeface="Arial" panose="020B0604020202020204" pitchFamily="34" charset="0"/>
              <a:buChar char="•"/>
            </a:pPr>
            <a:r>
              <a:rPr lang="en-US" sz="28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Data Visualization</a:t>
            </a:r>
          </a:p>
          <a:p>
            <a:pPr marL="482600" marR="0" lvl="0" indent="-457200" algn="l" rtl="0">
              <a:lnSpc>
                <a:spcPct val="90000"/>
              </a:lnSpc>
              <a:spcBef>
                <a:spcPts val="0"/>
              </a:spcBef>
              <a:spcAft>
                <a:spcPts val="0"/>
              </a:spcAft>
              <a:buClr>
                <a:schemeClr val="dk1"/>
              </a:buClr>
              <a:buSzPts val="3200"/>
              <a:buFont typeface="Arial" panose="020B0604020202020204" pitchFamily="34" charset="0"/>
              <a:buChar char="•"/>
            </a:pPr>
            <a:r>
              <a:rPr lang="en-US" sz="2800" dirty="0">
                <a:solidFill>
                  <a:schemeClr val="dk1"/>
                </a:solidFill>
                <a:latin typeface="Times New Roman" panose="02020603050405020304" pitchFamily="18" charset="0"/>
                <a:ea typeface="Times New Roman"/>
                <a:cs typeface="Times New Roman" panose="02020603050405020304" pitchFamily="18" charset="0"/>
                <a:sym typeface="Times New Roman"/>
              </a:rPr>
              <a:t>Data preprocessing</a:t>
            </a:r>
          </a:p>
          <a:p>
            <a:pPr marL="482600" marR="0" lvl="0" indent="-457200" algn="l" rtl="0">
              <a:lnSpc>
                <a:spcPct val="90000"/>
              </a:lnSpc>
              <a:spcBef>
                <a:spcPts val="0"/>
              </a:spcBef>
              <a:spcAft>
                <a:spcPts val="0"/>
              </a:spcAft>
              <a:buClr>
                <a:schemeClr val="dk1"/>
              </a:buClr>
              <a:buSzPts val="3200"/>
              <a:buFont typeface="Arial" panose="020B0604020202020204" pitchFamily="34" charset="0"/>
              <a:buChar char="•"/>
            </a:pPr>
            <a:r>
              <a:rPr lang="en-US" sz="28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Conclusion</a:t>
            </a:r>
          </a:p>
          <a:p>
            <a:pPr marL="482600" marR="0" lvl="0" indent="-457200" algn="l" rtl="0">
              <a:lnSpc>
                <a:spcPct val="90000"/>
              </a:lnSpc>
              <a:spcBef>
                <a:spcPts val="0"/>
              </a:spcBef>
              <a:spcAft>
                <a:spcPts val="0"/>
              </a:spcAft>
              <a:buClr>
                <a:schemeClr val="dk1"/>
              </a:buClr>
              <a:buSzPts val="3200"/>
              <a:buFont typeface="Arial" panose="020B0604020202020204" pitchFamily="34" charset="0"/>
              <a:buChar char="•"/>
            </a:pPr>
            <a:r>
              <a:rPr lang="en-US" sz="2800" dirty="0">
                <a:solidFill>
                  <a:schemeClr val="dk1"/>
                </a:solidFill>
                <a:latin typeface="Times New Roman" panose="02020603050405020304" pitchFamily="18" charset="0"/>
                <a:ea typeface="Times New Roman"/>
                <a:cs typeface="Times New Roman" panose="02020603050405020304" pitchFamily="18" charset="0"/>
                <a:sym typeface="Times New Roman"/>
              </a:rPr>
              <a:t>Thank you</a:t>
            </a:r>
            <a:endParaRPr sz="28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pic>
        <p:nvPicPr>
          <p:cNvPr id="84" name="Google Shape;84;gf3a8d4be09_2_180" descr="360DigiTMG Reviews - 52 Reviews of 360digitmg.com | Sitejabber"/>
          <p:cNvPicPr preferRelativeResize="0"/>
          <p:nvPr/>
        </p:nvPicPr>
        <p:blipFill rotWithShape="1">
          <a:blip r:embed="rId3">
            <a:alphaModFix/>
          </a:blip>
          <a:srcRect/>
          <a:stretch/>
        </p:blipFill>
        <p:spPr>
          <a:xfrm>
            <a:off x="9753110" y="5945834"/>
            <a:ext cx="2277039" cy="808338"/>
          </a:xfrm>
          <a:prstGeom prst="rect">
            <a:avLst/>
          </a:prstGeom>
          <a:noFill/>
          <a:ln>
            <a:noFill/>
          </a:ln>
        </p:spPr>
      </p:pic>
      <p:pic>
        <p:nvPicPr>
          <p:cNvPr id="2" name="Google Shape;139;p32" descr="360DigiTMG Reviews - 52 Reviews of 360digitmg.com | Sitejabber">
            <a:extLst>
              <a:ext uri="{FF2B5EF4-FFF2-40B4-BE49-F238E27FC236}">
                <a16:creationId xmlns:a16="http://schemas.microsoft.com/office/drawing/2014/main" id="{E3E6B7B4-D5A5-70F7-BE5C-7419EB4BCC50}"/>
              </a:ext>
            </a:extLst>
          </p:cNvPr>
          <p:cNvPicPr preferRelativeResize="0"/>
          <p:nvPr/>
        </p:nvPicPr>
        <p:blipFill rotWithShape="1">
          <a:blip r:embed="rId3">
            <a:alphaModFix/>
          </a:blip>
          <a:srcRect/>
          <a:stretch/>
        </p:blipFill>
        <p:spPr>
          <a:xfrm>
            <a:off x="9751545" y="5952931"/>
            <a:ext cx="2277039" cy="808338"/>
          </a:xfrm>
          <a:prstGeom prst="rect">
            <a:avLst/>
          </a:prstGeom>
          <a:noFill/>
          <a:ln>
            <a:noFill/>
          </a:ln>
        </p:spPr>
      </p:pic>
      <p:sp>
        <p:nvSpPr>
          <p:cNvPr id="4" name="Rectangle 19">
            <a:extLst>
              <a:ext uri="{FF2B5EF4-FFF2-40B4-BE49-F238E27FC236}">
                <a16:creationId xmlns:a16="http://schemas.microsoft.com/office/drawing/2014/main" id="{4F1D4F29-A1E5-412C-2B56-B37C0E550270}"/>
              </a:ext>
            </a:extLst>
          </p:cNvPr>
          <p:cNvSpPr>
            <a:spLocks noChangeArrowheads="1"/>
          </p:cNvSpPr>
          <p:nvPr/>
        </p:nvSpPr>
        <p:spPr bwMode="auto">
          <a:xfrm>
            <a:off x="0" y="882407"/>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32"/>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Data Visualization in Power BI </a:t>
            </a:r>
            <a:endParaRPr dirty="0"/>
          </a:p>
        </p:txBody>
      </p:sp>
      <p:sp>
        <p:nvSpPr>
          <p:cNvPr id="137" name="Google Shape;137;p32"/>
          <p:cNvSpPr txBox="1"/>
          <p:nvPr/>
        </p:nvSpPr>
        <p:spPr>
          <a:xfrm>
            <a:off x="666750" y="1352550"/>
            <a:ext cx="10972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38" name="Google Shape;138;p32"/>
          <p:cNvSpPr txBox="1"/>
          <p:nvPr/>
        </p:nvSpPr>
        <p:spPr>
          <a:xfrm>
            <a:off x="287350" y="1245175"/>
            <a:ext cx="11034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39" name="Google Shape;139;p32" descr="360DigiTMG Reviews - 52 Reviews of 360digitmg.com | Sitejabber"/>
          <p:cNvPicPr preferRelativeResize="0"/>
          <p:nvPr/>
        </p:nvPicPr>
        <p:blipFill rotWithShape="1">
          <a:blip r:embed="rId3">
            <a:alphaModFix/>
          </a:blip>
          <a:srcRect/>
          <a:stretch/>
        </p:blipFill>
        <p:spPr>
          <a:xfrm>
            <a:off x="9751545" y="5952931"/>
            <a:ext cx="2277039" cy="808338"/>
          </a:xfrm>
          <a:prstGeom prst="rect">
            <a:avLst/>
          </a:prstGeom>
          <a:noFill/>
          <a:ln>
            <a:noFill/>
          </a:ln>
        </p:spPr>
      </p:pic>
      <p:pic>
        <p:nvPicPr>
          <p:cNvPr id="3" name="Picture 2">
            <a:extLst>
              <a:ext uri="{FF2B5EF4-FFF2-40B4-BE49-F238E27FC236}">
                <a16:creationId xmlns:a16="http://schemas.microsoft.com/office/drawing/2014/main" id="{195E2D91-2212-735E-B6AC-4478061413E6}"/>
              </a:ext>
            </a:extLst>
          </p:cNvPr>
          <p:cNvPicPr>
            <a:picLocks noChangeAspect="1"/>
          </p:cNvPicPr>
          <p:nvPr/>
        </p:nvPicPr>
        <p:blipFill>
          <a:blip r:embed="rId4"/>
          <a:stretch>
            <a:fillRect/>
          </a:stretch>
        </p:blipFill>
        <p:spPr>
          <a:xfrm>
            <a:off x="868227" y="841248"/>
            <a:ext cx="10455546" cy="5111684"/>
          </a:xfrm>
          <a:prstGeom prst="rect">
            <a:avLst/>
          </a:prstGeom>
        </p:spPr>
      </p:pic>
      <p:sp>
        <p:nvSpPr>
          <p:cNvPr id="4" name="Rectangle 19">
            <a:extLst>
              <a:ext uri="{FF2B5EF4-FFF2-40B4-BE49-F238E27FC236}">
                <a16:creationId xmlns:a16="http://schemas.microsoft.com/office/drawing/2014/main" id="{6260DF1E-FD19-D934-19F7-33723AC88BC9}"/>
              </a:ext>
            </a:extLst>
          </p:cNvPr>
          <p:cNvSpPr>
            <a:spLocks noChangeArrowheads="1"/>
          </p:cNvSpPr>
          <p:nvPr/>
        </p:nvSpPr>
        <p:spPr bwMode="auto">
          <a:xfrm>
            <a:off x="0" y="81075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5">
          <a:extLst>
            <a:ext uri="{FF2B5EF4-FFF2-40B4-BE49-F238E27FC236}">
              <a16:creationId xmlns:a16="http://schemas.microsoft.com/office/drawing/2014/main" id="{0A84CD74-5753-B013-9066-3B768FA25719}"/>
            </a:ext>
          </a:extLst>
        </p:cNvPr>
        <p:cNvGrpSpPr/>
        <p:nvPr/>
      </p:nvGrpSpPr>
      <p:grpSpPr>
        <a:xfrm>
          <a:off x="0" y="0"/>
          <a:ext cx="0" cy="0"/>
          <a:chOff x="0" y="0"/>
          <a:chExt cx="0" cy="0"/>
        </a:xfrm>
      </p:grpSpPr>
      <p:sp>
        <p:nvSpPr>
          <p:cNvPr id="136" name="Google Shape;136;p32">
            <a:extLst>
              <a:ext uri="{FF2B5EF4-FFF2-40B4-BE49-F238E27FC236}">
                <a16:creationId xmlns:a16="http://schemas.microsoft.com/office/drawing/2014/main" id="{F322C884-D035-F1A3-B9D3-31703ABD562C}"/>
              </a:ext>
            </a:extLst>
          </p:cNvPr>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Data Visualization in Power BI </a:t>
            </a:r>
            <a:endParaRPr dirty="0"/>
          </a:p>
        </p:txBody>
      </p:sp>
      <p:sp>
        <p:nvSpPr>
          <p:cNvPr id="137" name="Google Shape;137;p32">
            <a:extLst>
              <a:ext uri="{FF2B5EF4-FFF2-40B4-BE49-F238E27FC236}">
                <a16:creationId xmlns:a16="http://schemas.microsoft.com/office/drawing/2014/main" id="{C622F943-8E97-7E06-7AF0-17D2EE43C045}"/>
              </a:ext>
            </a:extLst>
          </p:cNvPr>
          <p:cNvSpPr txBox="1"/>
          <p:nvPr/>
        </p:nvSpPr>
        <p:spPr>
          <a:xfrm>
            <a:off x="666750" y="1352550"/>
            <a:ext cx="10972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38" name="Google Shape;138;p32">
            <a:extLst>
              <a:ext uri="{FF2B5EF4-FFF2-40B4-BE49-F238E27FC236}">
                <a16:creationId xmlns:a16="http://schemas.microsoft.com/office/drawing/2014/main" id="{F15072CB-901B-2133-26BD-A85444D54AF9}"/>
              </a:ext>
            </a:extLst>
          </p:cNvPr>
          <p:cNvSpPr txBox="1"/>
          <p:nvPr/>
        </p:nvSpPr>
        <p:spPr>
          <a:xfrm>
            <a:off x="287350" y="1245175"/>
            <a:ext cx="11034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39" name="Google Shape;139;p32" descr="360DigiTMG Reviews - 52 Reviews of 360digitmg.com | Sitejabber">
            <a:extLst>
              <a:ext uri="{FF2B5EF4-FFF2-40B4-BE49-F238E27FC236}">
                <a16:creationId xmlns:a16="http://schemas.microsoft.com/office/drawing/2014/main" id="{91E4738A-3C7C-7A32-D8F9-538C30912B79}"/>
              </a:ext>
            </a:extLst>
          </p:cNvPr>
          <p:cNvPicPr preferRelativeResize="0"/>
          <p:nvPr/>
        </p:nvPicPr>
        <p:blipFill rotWithShape="1">
          <a:blip r:embed="rId3">
            <a:alphaModFix/>
          </a:blip>
          <a:srcRect/>
          <a:stretch/>
        </p:blipFill>
        <p:spPr>
          <a:xfrm>
            <a:off x="9751545" y="5952931"/>
            <a:ext cx="2277039" cy="808338"/>
          </a:xfrm>
          <a:prstGeom prst="rect">
            <a:avLst/>
          </a:prstGeom>
          <a:noFill/>
          <a:ln>
            <a:noFill/>
          </a:ln>
        </p:spPr>
      </p:pic>
      <p:pic>
        <p:nvPicPr>
          <p:cNvPr id="3" name="Picture 2">
            <a:extLst>
              <a:ext uri="{FF2B5EF4-FFF2-40B4-BE49-F238E27FC236}">
                <a16:creationId xmlns:a16="http://schemas.microsoft.com/office/drawing/2014/main" id="{5575767E-9085-1EAA-F84A-CDAD8201B7A7}"/>
              </a:ext>
            </a:extLst>
          </p:cNvPr>
          <p:cNvPicPr>
            <a:picLocks noChangeAspect="1"/>
          </p:cNvPicPr>
          <p:nvPr/>
        </p:nvPicPr>
        <p:blipFill>
          <a:blip r:embed="rId4"/>
          <a:stretch>
            <a:fillRect/>
          </a:stretch>
        </p:blipFill>
        <p:spPr>
          <a:xfrm>
            <a:off x="883468" y="941832"/>
            <a:ext cx="10425063" cy="5011099"/>
          </a:xfrm>
          <a:prstGeom prst="rect">
            <a:avLst/>
          </a:prstGeom>
        </p:spPr>
      </p:pic>
      <p:sp>
        <p:nvSpPr>
          <p:cNvPr id="4" name="Rectangle 19">
            <a:extLst>
              <a:ext uri="{FF2B5EF4-FFF2-40B4-BE49-F238E27FC236}">
                <a16:creationId xmlns:a16="http://schemas.microsoft.com/office/drawing/2014/main" id="{C77BC76A-33FA-FC2D-A73D-68DF16B78F9E}"/>
              </a:ext>
            </a:extLst>
          </p:cNvPr>
          <p:cNvSpPr>
            <a:spLocks noChangeArrowheads="1"/>
          </p:cNvSpPr>
          <p:nvPr/>
        </p:nvSpPr>
        <p:spPr bwMode="auto">
          <a:xfrm>
            <a:off x="0" y="81075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17506858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5">
          <a:extLst>
            <a:ext uri="{FF2B5EF4-FFF2-40B4-BE49-F238E27FC236}">
              <a16:creationId xmlns:a16="http://schemas.microsoft.com/office/drawing/2014/main" id="{65FF8E98-EEB9-D656-7877-61196B0585AA}"/>
            </a:ext>
          </a:extLst>
        </p:cNvPr>
        <p:cNvGrpSpPr/>
        <p:nvPr/>
      </p:nvGrpSpPr>
      <p:grpSpPr>
        <a:xfrm>
          <a:off x="0" y="0"/>
          <a:ext cx="0" cy="0"/>
          <a:chOff x="0" y="0"/>
          <a:chExt cx="0" cy="0"/>
        </a:xfrm>
      </p:grpSpPr>
      <p:sp>
        <p:nvSpPr>
          <p:cNvPr id="136" name="Google Shape;136;p32">
            <a:extLst>
              <a:ext uri="{FF2B5EF4-FFF2-40B4-BE49-F238E27FC236}">
                <a16:creationId xmlns:a16="http://schemas.microsoft.com/office/drawing/2014/main" id="{213E247E-AE1C-FD04-0C3B-094A44F8E7C5}"/>
              </a:ext>
            </a:extLst>
          </p:cNvPr>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Data Visualization in Power BI </a:t>
            </a:r>
            <a:endParaRPr dirty="0"/>
          </a:p>
        </p:txBody>
      </p:sp>
      <p:sp>
        <p:nvSpPr>
          <p:cNvPr id="137" name="Google Shape;137;p32">
            <a:extLst>
              <a:ext uri="{FF2B5EF4-FFF2-40B4-BE49-F238E27FC236}">
                <a16:creationId xmlns:a16="http://schemas.microsoft.com/office/drawing/2014/main" id="{D94F2B4E-AAFA-1D70-AA9D-8889AD002D63}"/>
              </a:ext>
            </a:extLst>
          </p:cNvPr>
          <p:cNvSpPr txBox="1"/>
          <p:nvPr/>
        </p:nvSpPr>
        <p:spPr>
          <a:xfrm>
            <a:off x="666750" y="1352550"/>
            <a:ext cx="10972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38" name="Google Shape;138;p32">
            <a:extLst>
              <a:ext uri="{FF2B5EF4-FFF2-40B4-BE49-F238E27FC236}">
                <a16:creationId xmlns:a16="http://schemas.microsoft.com/office/drawing/2014/main" id="{671B375C-3EB7-DD60-1E4F-CFBA3D4A35E5}"/>
              </a:ext>
            </a:extLst>
          </p:cNvPr>
          <p:cNvSpPr txBox="1"/>
          <p:nvPr/>
        </p:nvSpPr>
        <p:spPr>
          <a:xfrm>
            <a:off x="287350" y="1245175"/>
            <a:ext cx="11034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39" name="Google Shape;139;p32" descr="360DigiTMG Reviews - 52 Reviews of 360digitmg.com | Sitejabber">
            <a:extLst>
              <a:ext uri="{FF2B5EF4-FFF2-40B4-BE49-F238E27FC236}">
                <a16:creationId xmlns:a16="http://schemas.microsoft.com/office/drawing/2014/main" id="{2358D26C-A846-9693-1888-2F1953B3B3E7}"/>
              </a:ext>
            </a:extLst>
          </p:cNvPr>
          <p:cNvPicPr preferRelativeResize="0"/>
          <p:nvPr/>
        </p:nvPicPr>
        <p:blipFill rotWithShape="1">
          <a:blip r:embed="rId3">
            <a:alphaModFix/>
          </a:blip>
          <a:srcRect/>
          <a:stretch/>
        </p:blipFill>
        <p:spPr>
          <a:xfrm>
            <a:off x="9751545" y="5952931"/>
            <a:ext cx="2277039" cy="808338"/>
          </a:xfrm>
          <a:prstGeom prst="rect">
            <a:avLst/>
          </a:prstGeom>
          <a:noFill/>
          <a:ln>
            <a:noFill/>
          </a:ln>
        </p:spPr>
      </p:pic>
      <p:pic>
        <p:nvPicPr>
          <p:cNvPr id="3" name="Picture 2">
            <a:extLst>
              <a:ext uri="{FF2B5EF4-FFF2-40B4-BE49-F238E27FC236}">
                <a16:creationId xmlns:a16="http://schemas.microsoft.com/office/drawing/2014/main" id="{F7F3661F-27C7-2795-20A4-DF7FC8CC5E2A}"/>
              </a:ext>
            </a:extLst>
          </p:cNvPr>
          <p:cNvPicPr>
            <a:picLocks noChangeAspect="1"/>
          </p:cNvPicPr>
          <p:nvPr/>
        </p:nvPicPr>
        <p:blipFill>
          <a:blip r:embed="rId4"/>
          <a:stretch>
            <a:fillRect/>
          </a:stretch>
        </p:blipFill>
        <p:spPr>
          <a:xfrm>
            <a:off x="868227" y="886968"/>
            <a:ext cx="10455546" cy="5065963"/>
          </a:xfrm>
          <a:prstGeom prst="rect">
            <a:avLst/>
          </a:prstGeom>
        </p:spPr>
      </p:pic>
      <p:sp>
        <p:nvSpPr>
          <p:cNvPr id="4" name="Rectangle 19">
            <a:extLst>
              <a:ext uri="{FF2B5EF4-FFF2-40B4-BE49-F238E27FC236}">
                <a16:creationId xmlns:a16="http://schemas.microsoft.com/office/drawing/2014/main" id="{C4EAFA4B-560F-AECF-D515-13E8A9D9FD46}"/>
              </a:ext>
            </a:extLst>
          </p:cNvPr>
          <p:cNvSpPr>
            <a:spLocks noChangeArrowheads="1"/>
          </p:cNvSpPr>
          <p:nvPr/>
        </p:nvSpPr>
        <p:spPr bwMode="auto">
          <a:xfrm>
            <a:off x="0" y="81075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9429883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2B78D-1D45-7332-3707-985A95BAC260}"/>
              </a:ext>
            </a:extLst>
          </p:cNvPr>
          <p:cNvSpPr>
            <a:spLocks noGrp="1"/>
          </p:cNvSpPr>
          <p:nvPr>
            <p:ph type="title"/>
          </p:nvPr>
        </p:nvSpPr>
        <p:spPr>
          <a:xfrm>
            <a:off x="265176" y="168937"/>
            <a:ext cx="10515600" cy="480041"/>
          </a:xfrm>
        </p:spPr>
        <p:txBody>
          <a:bodyPr/>
          <a:lstStyle/>
          <a:p>
            <a:r>
              <a:rPr lang="en-US" sz="2800" dirty="0">
                <a:latin typeface="Times New Roman"/>
                <a:ea typeface="Times New Roman"/>
                <a:cs typeface="Times New Roman"/>
                <a:sym typeface="Times New Roman"/>
              </a:rPr>
              <a:t>Data preprocessing</a:t>
            </a:r>
            <a:endParaRPr lang="en-IN" dirty="0"/>
          </a:p>
        </p:txBody>
      </p:sp>
      <p:sp>
        <p:nvSpPr>
          <p:cNvPr id="4" name="Rectangle 1">
            <a:extLst>
              <a:ext uri="{FF2B5EF4-FFF2-40B4-BE49-F238E27FC236}">
                <a16:creationId xmlns:a16="http://schemas.microsoft.com/office/drawing/2014/main" id="{1079F496-E5DE-FD7F-DC99-CCDEC0B4DBB0}"/>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Google Shape;139;p32" descr="360DigiTMG Reviews - 52 Reviews of 360digitmg.com | Sitejabber">
            <a:extLst>
              <a:ext uri="{FF2B5EF4-FFF2-40B4-BE49-F238E27FC236}">
                <a16:creationId xmlns:a16="http://schemas.microsoft.com/office/drawing/2014/main" id="{55213DEE-875E-E19E-DF10-14E9D892DA7F}"/>
              </a:ext>
            </a:extLst>
          </p:cNvPr>
          <p:cNvPicPr preferRelativeResize="0"/>
          <p:nvPr/>
        </p:nvPicPr>
        <p:blipFill rotWithShape="1">
          <a:blip r:embed="rId2">
            <a:alphaModFix/>
          </a:blip>
          <a:srcRect/>
          <a:stretch/>
        </p:blipFill>
        <p:spPr>
          <a:xfrm>
            <a:off x="9751545" y="5952931"/>
            <a:ext cx="2277039" cy="808338"/>
          </a:xfrm>
          <a:prstGeom prst="rect">
            <a:avLst/>
          </a:prstGeom>
          <a:noFill/>
          <a:ln>
            <a:noFill/>
          </a:ln>
        </p:spPr>
      </p:pic>
      <p:sp>
        <p:nvSpPr>
          <p:cNvPr id="6" name="Rectangle 19">
            <a:extLst>
              <a:ext uri="{FF2B5EF4-FFF2-40B4-BE49-F238E27FC236}">
                <a16:creationId xmlns:a16="http://schemas.microsoft.com/office/drawing/2014/main" id="{2D7D31AB-82C6-75A1-6541-8C22B9AA0EA7}"/>
              </a:ext>
            </a:extLst>
          </p:cNvPr>
          <p:cNvSpPr>
            <a:spLocks noChangeArrowheads="1"/>
          </p:cNvSpPr>
          <p:nvPr/>
        </p:nvSpPr>
        <p:spPr bwMode="auto">
          <a:xfrm>
            <a:off x="0" y="81075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9" name="TextBox 8">
            <a:extLst>
              <a:ext uri="{FF2B5EF4-FFF2-40B4-BE49-F238E27FC236}">
                <a16:creationId xmlns:a16="http://schemas.microsoft.com/office/drawing/2014/main" id="{77A8EFD1-4B60-C7B0-F0A9-432342E8F191}"/>
              </a:ext>
            </a:extLst>
          </p:cNvPr>
          <p:cNvSpPr txBox="1"/>
          <p:nvPr/>
        </p:nvSpPr>
        <p:spPr>
          <a:xfrm>
            <a:off x="329184" y="1002582"/>
            <a:ext cx="11521440" cy="3477875"/>
          </a:xfrm>
          <a:prstGeom prst="rect">
            <a:avLst/>
          </a:prstGeom>
          <a:noFill/>
        </p:spPr>
        <p:txBody>
          <a:bodyPr wrap="square">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Cleaning – Removed duplicates, handled missing values, and corrected inconsistent formats 		     (timestamps, truck IDs).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Integration – Merged weighbridge data and dispatch log data into a single dataset.</a:t>
            </a:r>
          </a:p>
          <a:p>
            <a:pPr marR="0" lvl="0" algn="l" defTabSz="914400" rtl="0" eaLnBrk="0" fontAlgn="base" latinLnBrk="0" hangingPunct="0">
              <a:lnSpc>
                <a:spcPct val="100000"/>
              </a:lnSpc>
              <a:spcBef>
                <a:spcPct val="0"/>
              </a:spcBef>
              <a:spcAft>
                <a:spcPct val="0"/>
              </a:spcAft>
              <a:buClrTx/>
              <a:buSzTx/>
              <a:tabLst/>
            </a:pPr>
            <a:endPar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Transformation – Standardized units (kg, tons) and calculated derived fields (cement loaded 		       	= </a:t>
            </a:r>
            <a:r>
              <a:rPr kumimoji="0" lang="en-US" altLang="en-US" sz="2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weight_after</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a:t>
            </a:r>
            <a:r>
              <a:rPr kumimoji="0" lang="en-US" altLang="en-US" sz="22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weight_before</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turnaround time).</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Outlier Detection – Identified abnormal loading times, weight mismatches, and extreme 			        turnaround durations.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Feature Engineering – Created new KPIs (average loading time, trips per truck, idle time, peak 			hours) for analysis and visualization.</a:t>
            </a:r>
          </a:p>
        </p:txBody>
      </p:sp>
    </p:spTree>
    <p:extLst>
      <p:ext uri="{BB962C8B-B14F-4D97-AF65-F5344CB8AC3E}">
        <p14:creationId xmlns:p14="http://schemas.microsoft.com/office/powerpoint/2010/main" val="31840720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F476D-8C60-4BC5-0114-8227AD0FABF1}"/>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Challenges</a:t>
            </a:r>
          </a:p>
        </p:txBody>
      </p:sp>
      <p:sp>
        <p:nvSpPr>
          <p:cNvPr id="3" name="Rectangle 19">
            <a:extLst>
              <a:ext uri="{FF2B5EF4-FFF2-40B4-BE49-F238E27FC236}">
                <a16:creationId xmlns:a16="http://schemas.microsoft.com/office/drawing/2014/main" id="{FF7D675E-5D05-60B8-E589-E2D8B515BBDC}"/>
              </a:ext>
            </a:extLst>
          </p:cNvPr>
          <p:cNvSpPr>
            <a:spLocks noChangeArrowheads="1"/>
          </p:cNvSpPr>
          <p:nvPr/>
        </p:nvSpPr>
        <p:spPr bwMode="auto">
          <a:xfrm>
            <a:off x="0" y="81075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4" name="Google Shape;139;p32" descr="360DigiTMG Reviews - 52 Reviews of 360digitmg.com | Sitejabber">
            <a:extLst>
              <a:ext uri="{FF2B5EF4-FFF2-40B4-BE49-F238E27FC236}">
                <a16:creationId xmlns:a16="http://schemas.microsoft.com/office/drawing/2014/main" id="{E87389A1-A459-4B50-3752-72D9BFA82D3E}"/>
              </a:ext>
            </a:extLst>
          </p:cNvPr>
          <p:cNvPicPr preferRelativeResize="0"/>
          <p:nvPr/>
        </p:nvPicPr>
        <p:blipFill rotWithShape="1">
          <a:blip r:embed="rId2">
            <a:alphaModFix/>
          </a:blip>
          <a:srcRect/>
          <a:stretch/>
        </p:blipFill>
        <p:spPr>
          <a:xfrm>
            <a:off x="9751545" y="5952931"/>
            <a:ext cx="2277039" cy="808338"/>
          </a:xfrm>
          <a:prstGeom prst="rect">
            <a:avLst/>
          </a:prstGeom>
          <a:noFill/>
          <a:ln>
            <a:noFill/>
          </a:ln>
        </p:spPr>
      </p:pic>
      <p:sp>
        <p:nvSpPr>
          <p:cNvPr id="6" name="TextBox 5">
            <a:extLst>
              <a:ext uri="{FF2B5EF4-FFF2-40B4-BE49-F238E27FC236}">
                <a16:creationId xmlns:a16="http://schemas.microsoft.com/office/drawing/2014/main" id="{A3E7322F-7AF9-8E7B-9C59-329197CD787F}"/>
              </a:ext>
            </a:extLst>
          </p:cNvPr>
          <p:cNvSpPr txBox="1"/>
          <p:nvPr/>
        </p:nvSpPr>
        <p:spPr>
          <a:xfrm>
            <a:off x="280416" y="1061067"/>
            <a:ext cx="11631168" cy="3754874"/>
          </a:xfrm>
          <a:prstGeom prst="rect">
            <a:avLst/>
          </a:prstGeom>
          <a:noFill/>
        </p:spPr>
        <p:txBody>
          <a:bodyPr wrap="square">
            <a:spAutoFit/>
          </a:bodyPr>
          <a:lstStyle/>
          <a:p>
            <a:pPr marL="342900" lvl="0" indent="-342900" eaLnBrk="0" fontAlgn="base" hangingPunct="0">
              <a:spcBef>
                <a:spcPct val="0"/>
              </a:spcBef>
              <a:spcAft>
                <a:spcPct val="0"/>
              </a:spcAf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Data Quality Issues – Missing values, duplicate records, and inconsistent timestamps in dispatch logs.</a:t>
            </a:r>
          </a:p>
          <a:p>
            <a:pPr marL="342900" lvl="0" indent="-342900" eaLnBrk="0" fontAlgn="base" hangingPunct="0">
              <a:spcBef>
                <a:spcPct val="0"/>
              </a:spcBef>
              <a:spcAft>
                <a:spcPct val="0"/>
              </a:spcAf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Integration Complexity – Combining weighbridge and dispatch log data for a complete trip view.</a:t>
            </a:r>
          </a:p>
          <a:p>
            <a:pPr marL="342900" lvl="0" indent="-342900" eaLnBrk="0" fontAlgn="base" hangingPunct="0">
              <a:spcBef>
                <a:spcPct val="0"/>
              </a:spcBef>
              <a:spcAft>
                <a:spcPct val="0"/>
              </a:spcAf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Outliers &amp; Anomalies – Abnormally high/low turnaround times and weight mismatches impacting accuracy.</a:t>
            </a:r>
          </a:p>
          <a:p>
            <a:pPr marL="342900" lvl="0" indent="-342900" eaLnBrk="0" fontAlgn="base" hangingPunct="0">
              <a:spcBef>
                <a:spcPct val="0"/>
              </a:spcBef>
              <a:spcAft>
                <a:spcPct val="0"/>
              </a:spcAf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Limited Data Coverage – Gaps in records due to manual entry errors or missing logs.</a:t>
            </a:r>
          </a:p>
          <a:p>
            <a:pPr marL="342900" lvl="0" indent="-342900" eaLnBrk="0" fontAlgn="base" hangingPunct="0">
              <a:spcBef>
                <a:spcPct val="0"/>
              </a:spcBef>
              <a:spcAft>
                <a:spcPct val="0"/>
              </a:spcAft>
              <a:buFont typeface="Arial" panose="020B0604020202020204" pitchFamily="34" charset="0"/>
              <a:buChar char="•"/>
            </a:pPr>
            <a:r>
              <a:rPr lang="en-US" altLang="en-US" sz="2400" dirty="0">
                <a:latin typeface="Times New Roman" panose="02020603050405020304" pitchFamily="18" charset="0"/>
                <a:cs typeface="Times New Roman" panose="02020603050405020304" pitchFamily="18" charset="0"/>
              </a:rPr>
              <a:t>Operational Dependency – Reliance on accurate and timely data entry by staff and system logs.</a:t>
            </a:r>
          </a:p>
          <a:p>
            <a:pPr marL="342900" indent="-3429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p:txBody>
      </p:sp>
      <p:sp>
        <p:nvSpPr>
          <p:cNvPr id="7" name="Rectangle 1">
            <a:extLst>
              <a:ext uri="{FF2B5EF4-FFF2-40B4-BE49-F238E27FC236}">
                <a16:creationId xmlns:a16="http://schemas.microsoft.com/office/drawing/2014/main" id="{96A15BA0-D6FA-345C-D2DF-1992A5A67E0C}"/>
              </a:ext>
            </a:extLst>
          </p:cNvPr>
          <p:cNvSpPr>
            <a:spLocks noChangeArrowheads="1"/>
          </p:cNvSpPr>
          <p:nvPr/>
        </p:nvSpPr>
        <p:spPr bwMode="auto">
          <a:xfrm>
            <a:off x="237744" y="2083170"/>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364698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87858-E1EC-40C5-2DEF-3B8DB95BDCC0}"/>
              </a:ext>
            </a:extLst>
          </p:cNvPr>
          <p:cNvSpPr>
            <a:spLocks noGrp="1"/>
          </p:cNvSpPr>
          <p:nvPr>
            <p:ph type="title"/>
          </p:nvPr>
        </p:nvSpPr>
        <p:spPr>
          <a:xfrm>
            <a:off x="228600" y="205513"/>
            <a:ext cx="10515600" cy="480041"/>
          </a:xfrm>
        </p:spPr>
        <p:txBody>
          <a:bodyPr/>
          <a:lstStyle/>
          <a:p>
            <a:r>
              <a:rPr lang="en-US" sz="2800" b="1" dirty="0">
                <a:latin typeface="Times New Roman"/>
                <a:ea typeface="Times New Roman"/>
                <a:cs typeface="Times New Roman"/>
                <a:sym typeface="Times New Roman"/>
              </a:rPr>
              <a:t>Conclusion</a:t>
            </a:r>
            <a:endParaRPr lang="en-IN" b="1" dirty="0"/>
          </a:p>
        </p:txBody>
      </p:sp>
      <p:sp>
        <p:nvSpPr>
          <p:cNvPr id="4" name="TextBox 3">
            <a:extLst>
              <a:ext uri="{FF2B5EF4-FFF2-40B4-BE49-F238E27FC236}">
                <a16:creationId xmlns:a16="http://schemas.microsoft.com/office/drawing/2014/main" id="{0C58C9F8-B20F-500F-31EA-9B2D21B8AA50}"/>
              </a:ext>
            </a:extLst>
          </p:cNvPr>
          <p:cNvSpPr txBox="1"/>
          <p:nvPr/>
        </p:nvSpPr>
        <p:spPr>
          <a:xfrm>
            <a:off x="228600" y="1078992"/>
            <a:ext cx="11521440" cy="3139321"/>
          </a:xfrm>
          <a:prstGeom prst="rect">
            <a:avLst/>
          </a:prstGeom>
          <a:noFill/>
        </p:spPr>
        <p:txBody>
          <a:bodyPr wrap="square">
            <a:spAutoFit/>
          </a:bodyPr>
          <a:lstStyle/>
          <a:p>
            <a:r>
              <a:rPr lang="en-US" sz="2200" dirty="0">
                <a:latin typeface="Times New Roman" panose="02020603050405020304" pitchFamily="18" charset="0"/>
                <a:cs typeface="Times New Roman" panose="02020603050405020304" pitchFamily="18" charset="0"/>
              </a:rPr>
              <a:t>The analysis of weighbridge and dispatch log data demonstrates significant opportunities to optimize cement dispatch operations. The project identified bottlenecks in truck loading, turnaround times, and overall fleet utilization, highlighting areas for operational improvement. By developing key performance indicators (KPIs) and interactive dashboards, data-driven monitoring and actionable insights are now possible, enabling informed decision-making. Implementing the recommendations from this study can reduce delays, improve on-time deliveries, and lower operational costs, ultimately enhancing the efficiency and reliability of the supply chain. Additionally, the framework is scalable and can be extended to other plants or logistics processes, supporting continuous improvement and future optimization initiatives.</a:t>
            </a:r>
          </a:p>
        </p:txBody>
      </p:sp>
      <p:pic>
        <p:nvPicPr>
          <p:cNvPr id="5" name="Google Shape;139;p32" descr="360DigiTMG Reviews - 52 Reviews of 360digitmg.com | Sitejabber">
            <a:extLst>
              <a:ext uri="{FF2B5EF4-FFF2-40B4-BE49-F238E27FC236}">
                <a16:creationId xmlns:a16="http://schemas.microsoft.com/office/drawing/2014/main" id="{8C1BC862-0A1D-5A5E-FF36-24BF72DBF6EC}"/>
              </a:ext>
            </a:extLst>
          </p:cNvPr>
          <p:cNvPicPr preferRelativeResize="0"/>
          <p:nvPr/>
        </p:nvPicPr>
        <p:blipFill rotWithShape="1">
          <a:blip r:embed="rId2">
            <a:alphaModFix/>
          </a:blip>
          <a:srcRect/>
          <a:stretch/>
        </p:blipFill>
        <p:spPr>
          <a:xfrm>
            <a:off x="9751545" y="5952931"/>
            <a:ext cx="2277039" cy="808338"/>
          </a:xfrm>
          <a:prstGeom prst="rect">
            <a:avLst/>
          </a:prstGeom>
          <a:noFill/>
          <a:ln>
            <a:noFill/>
          </a:ln>
        </p:spPr>
      </p:pic>
      <p:sp>
        <p:nvSpPr>
          <p:cNvPr id="6" name="Rectangle 19">
            <a:extLst>
              <a:ext uri="{FF2B5EF4-FFF2-40B4-BE49-F238E27FC236}">
                <a16:creationId xmlns:a16="http://schemas.microsoft.com/office/drawing/2014/main" id="{FC60BE54-5523-FBA1-30AF-FB160ACD2BA8}"/>
              </a:ext>
            </a:extLst>
          </p:cNvPr>
          <p:cNvSpPr>
            <a:spLocks noChangeArrowheads="1"/>
          </p:cNvSpPr>
          <p:nvPr/>
        </p:nvSpPr>
        <p:spPr bwMode="auto">
          <a:xfrm>
            <a:off x="0" y="81075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6109354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cxnSp>
        <p:nvCxnSpPr>
          <p:cNvPr id="144" name="Google Shape;144;p60"/>
          <p:cNvCxnSpPr/>
          <p:nvPr/>
        </p:nvCxnSpPr>
        <p:spPr>
          <a:xfrm>
            <a:off x="0" y="6464596"/>
            <a:ext cx="9597656" cy="0"/>
          </a:xfrm>
          <a:prstGeom prst="straightConnector1">
            <a:avLst/>
          </a:prstGeom>
          <a:noFill/>
          <a:ln w="9525" cap="flat" cmpd="sng">
            <a:solidFill>
              <a:srgbClr val="3B7FF2"/>
            </a:solidFill>
            <a:prstDash val="solid"/>
            <a:round/>
            <a:headEnd type="none" w="sm" len="sm"/>
            <a:tailEnd type="none" w="sm" len="sm"/>
          </a:ln>
        </p:spPr>
      </p:cxnSp>
      <p:pic>
        <p:nvPicPr>
          <p:cNvPr id="145" name="Google Shape;145;p60" descr="Attitudes 2 Animal Cognition Survey – The Anthrozoologist"/>
          <p:cNvPicPr preferRelativeResize="0"/>
          <p:nvPr/>
        </p:nvPicPr>
        <p:blipFill rotWithShape="1">
          <a:blip r:embed="rId3">
            <a:alphaModFix/>
          </a:blip>
          <a:srcRect/>
          <a:stretch/>
        </p:blipFill>
        <p:spPr>
          <a:xfrm>
            <a:off x="3110415" y="272435"/>
            <a:ext cx="5971172" cy="5971172"/>
          </a:xfrm>
          <a:prstGeom prst="rect">
            <a:avLst/>
          </a:prstGeom>
          <a:noFill/>
          <a:ln>
            <a:noFill/>
          </a:ln>
        </p:spPr>
      </p:pic>
      <p:pic>
        <p:nvPicPr>
          <p:cNvPr id="146" name="Google Shape;146;p60" descr="360DigiTMG Reviews - 52 Reviews of 360digitmg.com | Sitejabber"/>
          <p:cNvPicPr preferRelativeResize="0"/>
          <p:nvPr/>
        </p:nvPicPr>
        <p:blipFill rotWithShape="1">
          <a:blip r:embed="rId4">
            <a:alphaModFix/>
          </a:blip>
          <a:srcRect/>
          <a:stretch/>
        </p:blipFill>
        <p:spPr>
          <a:xfrm>
            <a:off x="9723552" y="5952931"/>
            <a:ext cx="2277039" cy="80833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6"/>
          <p:cNvSpPr txBox="1">
            <a:spLocks noGrp="1"/>
          </p:cNvSpPr>
          <p:nvPr>
            <p:ph type="title"/>
          </p:nvPr>
        </p:nvSpPr>
        <p:spPr>
          <a:xfrm>
            <a:off x="310896" y="369838"/>
            <a:ext cx="10515600" cy="53544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dirty="0">
                <a:latin typeface="Times New Roman"/>
                <a:ea typeface="Times New Roman"/>
                <a:cs typeface="Times New Roman"/>
                <a:sym typeface="Times New Roman"/>
              </a:rPr>
              <a:t>Business</a:t>
            </a:r>
            <a:r>
              <a:rPr lang="en-US" sz="2800" dirty="0">
                <a:latin typeface="Times New Roman"/>
                <a:ea typeface="Times New Roman"/>
                <a:cs typeface="Times New Roman"/>
                <a:sym typeface="Times New Roman"/>
              </a:rPr>
              <a:t> </a:t>
            </a:r>
            <a:r>
              <a:rPr lang="en-US" sz="3200" dirty="0">
                <a:latin typeface="Times New Roman"/>
                <a:ea typeface="Times New Roman"/>
                <a:cs typeface="Times New Roman"/>
                <a:sym typeface="Times New Roman"/>
              </a:rPr>
              <a:t>Problem</a:t>
            </a:r>
            <a:endParaRPr sz="3200" dirty="0">
              <a:latin typeface="Times New Roman"/>
              <a:ea typeface="Times New Roman"/>
              <a:cs typeface="Times New Roman"/>
              <a:sym typeface="Times New Roman"/>
            </a:endParaRPr>
          </a:p>
        </p:txBody>
      </p:sp>
      <p:pic>
        <p:nvPicPr>
          <p:cNvPr id="90" name="Google Shape;90;p6" descr="360DigiTMG Reviews - 52 Reviews of 360digitmg.com | Sitejabber"/>
          <p:cNvPicPr preferRelativeResize="0"/>
          <p:nvPr/>
        </p:nvPicPr>
        <p:blipFill rotWithShape="1">
          <a:blip r:embed="rId3">
            <a:alphaModFix/>
          </a:blip>
          <a:srcRect/>
          <a:stretch/>
        </p:blipFill>
        <p:spPr>
          <a:xfrm>
            <a:off x="9753110" y="5945834"/>
            <a:ext cx="2277039" cy="808338"/>
          </a:xfrm>
          <a:prstGeom prst="rect">
            <a:avLst/>
          </a:prstGeom>
          <a:noFill/>
          <a:ln>
            <a:noFill/>
          </a:ln>
        </p:spPr>
      </p:pic>
      <p:sp>
        <p:nvSpPr>
          <p:cNvPr id="3" name="TextBox 2">
            <a:extLst>
              <a:ext uri="{FF2B5EF4-FFF2-40B4-BE49-F238E27FC236}">
                <a16:creationId xmlns:a16="http://schemas.microsoft.com/office/drawing/2014/main" id="{51131FB9-4752-B8DC-C6A9-EFE790EEEAF9}"/>
              </a:ext>
            </a:extLst>
          </p:cNvPr>
          <p:cNvSpPr txBox="1"/>
          <p:nvPr/>
        </p:nvSpPr>
        <p:spPr>
          <a:xfrm>
            <a:off x="228600" y="1152144"/>
            <a:ext cx="11091672" cy="2462213"/>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The cement manufacturing company’s dispatch process is currently inefficient due to delays in truck loading and unloading, manual record-keeping, and lack of insights from existing data. Although weighbridge measurements and dispatch logs are recorded, they are not analyzed systematically to understand performance patterns. This leads to longer truck turnaround times, suboptimal fleet utilization, and higher operational costs. Without analyzing this data, management cannot make informed decisions to streamline operations, reduce delays, or improve overall supply chain efficiency.</a:t>
            </a:r>
            <a:endParaRPr lang="en-IN" sz="2200" dirty="0">
              <a:latin typeface="Times New Roman" panose="02020603050405020304" pitchFamily="18" charset="0"/>
              <a:cs typeface="Times New Roman" panose="02020603050405020304" pitchFamily="18" charset="0"/>
            </a:endParaRPr>
          </a:p>
        </p:txBody>
      </p:sp>
      <p:sp>
        <p:nvSpPr>
          <p:cNvPr id="4" name="Rectangle 19">
            <a:extLst>
              <a:ext uri="{FF2B5EF4-FFF2-40B4-BE49-F238E27FC236}">
                <a16:creationId xmlns:a16="http://schemas.microsoft.com/office/drawing/2014/main" id="{22314EB9-FE07-5C16-3C0C-8EE3B093CC8D}"/>
              </a:ext>
            </a:extLst>
          </p:cNvPr>
          <p:cNvSpPr>
            <a:spLocks noChangeArrowheads="1"/>
          </p:cNvSpPr>
          <p:nvPr/>
        </p:nvSpPr>
        <p:spPr bwMode="auto">
          <a:xfrm>
            <a:off x="0" y="889403"/>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5024007F-D477-2359-755E-6162613EC988}"/>
            </a:ext>
          </a:extLst>
        </p:cNvPr>
        <p:cNvGrpSpPr/>
        <p:nvPr/>
      </p:nvGrpSpPr>
      <p:grpSpPr>
        <a:xfrm>
          <a:off x="0" y="0"/>
          <a:ext cx="0" cy="0"/>
          <a:chOff x="0" y="0"/>
          <a:chExt cx="0" cy="0"/>
        </a:xfrm>
      </p:grpSpPr>
      <p:sp>
        <p:nvSpPr>
          <p:cNvPr id="89" name="Google Shape;89;p6">
            <a:extLst>
              <a:ext uri="{FF2B5EF4-FFF2-40B4-BE49-F238E27FC236}">
                <a16:creationId xmlns:a16="http://schemas.microsoft.com/office/drawing/2014/main" id="{62B12880-7A2F-4CD9-5688-0BE555D7CE46}"/>
              </a:ext>
            </a:extLst>
          </p:cNvPr>
          <p:cNvSpPr txBox="1">
            <a:spLocks noGrp="1"/>
          </p:cNvSpPr>
          <p:nvPr>
            <p:ph type="title"/>
          </p:nvPr>
        </p:nvSpPr>
        <p:spPr>
          <a:xfrm>
            <a:off x="228600" y="177814"/>
            <a:ext cx="10515600" cy="535440"/>
          </a:xfrm>
          <a:prstGeom prst="rect">
            <a:avLst/>
          </a:prstGeom>
          <a:noFill/>
          <a:ln>
            <a:noFill/>
          </a:ln>
        </p:spPr>
        <p:txBody>
          <a:bodyPr spcFirstLastPara="1" wrap="square" lIns="91400" tIns="45675" rIns="91400" bIns="45675" anchor="ctr" anchorCtr="0">
            <a:spAutoFit/>
          </a:bodyPr>
          <a:lstStyle/>
          <a:p>
            <a:pPr lvl="0"/>
            <a:r>
              <a:rPr lang="en-US" sz="3200" dirty="0">
                <a:latin typeface="Times New Roman" panose="02020603050405020304" pitchFamily="18" charset="0"/>
                <a:cs typeface="Times New Roman" panose="02020603050405020304" pitchFamily="18" charset="0"/>
              </a:rPr>
              <a:t>Business Objective &amp; Constraints and success criteria </a:t>
            </a:r>
            <a:endParaRPr sz="3200" b="1" dirty="0">
              <a:latin typeface="Times New Roman" panose="02020603050405020304" pitchFamily="18" charset="0"/>
              <a:ea typeface="Times New Roman"/>
              <a:cs typeface="Times New Roman" panose="02020603050405020304" pitchFamily="18" charset="0"/>
              <a:sym typeface="Times New Roman"/>
            </a:endParaRPr>
          </a:p>
        </p:txBody>
      </p:sp>
      <p:pic>
        <p:nvPicPr>
          <p:cNvPr id="90" name="Google Shape;90;p6" descr="360DigiTMG Reviews - 52 Reviews of 360digitmg.com | Sitejabber">
            <a:extLst>
              <a:ext uri="{FF2B5EF4-FFF2-40B4-BE49-F238E27FC236}">
                <a16:creationId xmlns:a16="http://schemas.microsoft.com/office/drawing/2014/main" id="{370084F3-C92B-BD71-6E7D-CBB583BBE8ED}"/>
              </a:ext>
            </a:extLst>
          </p:cNvPr>
          <p:cNvPicPr preferRelativeResize="0"/>
          <p:nvPr/>
        </p:nvPicPr>
        <p:blipFill rotWithShape="1">
          <a:blip r:embed="rId3">
            <a:alphaModFix/>
          </a:blip>
          <a:srcRect/>
          <a:stretch/>
        </p:blipFill>
        <p:spPr>
          <a:xfrm>
            <a:off x="9914961" y="6047250"/>
            <a:ext cx="2277039" cy="808338"/>
          </a:xfrm>
          <a:prstGeom prst="rect">
            <a:avLst/>
          </a:prstGeom>
          <a:noFill/>
          <a:ln>
            <a:noFill/>
          </a:ln>
        </p:spPr>
      </p:pic>
      <p:sp>
        <p:nvSpPr>
          <p:cNvPr id="14" name="Rectangle 11">
            <a:extLst>
              <a:ext uri="{FF2B5EF4-FFF2-40B4-BE49-F238E27FC236}">
                <a16:creationId xmlns:a16="http://schemas.microsoft.com/office/drawing/2014/main" id="{603C0EE7-465B-4D4A-F7C6-C83F36ABCE8C}"/>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5" name="Rectangle 19">
            <a:extLst>
              <a:ext uri="{FF2B5EF4-FFF2-40B4-BE49-F238E27FC236}">
                <a16:creationId xmlns:a16="http://schemas.microsoft.com/office/drawing/2014/main" id="{802B9BD3-5C14-5D3A-3DCB-69A484BE43A4}"/>
              </a:ext>
            </a:extLst>
          </p:cNvPr>
          <p:cNvSpPr>
            <a:spLocks noChangeArrowheads="1"/>
          </p:cNvSpPr>
          <p:nvPr/>
        </p:nvSpPr>
        <p:spPr bwMode="auto">
          <a:xfrm>
            <a:off x="0" y="81075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6">
            <a:extLst>
              <a:ext uri="{FF2B5EF4-FFF2-40B4-BE49-F238E27FC236}">
                <a16:creationId xmlns:a16="http://schemas.microsoft.com/office/drawing/2014/main" id="{612B212B-99EA-478A-E335-D6DA93525AA3}"/>
              </a:ext>
            </a:extLst>
          </p:cNvPr>
          <p:cNvSpPr>
            <a:spLocks noChangeArrowheads="1"/>
          </p:cNvSpPr>
          <p:nvPr/>
        </p:nvSpPr>
        <p:spPr bwMode="auto">
          <a:xfrm>
            <a:off x="264816" y="924121"/>
            <a:ext cx="10951824" cy="6863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Business Objective</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Optimize cement dispatch operations using weighbridge and dispatch log data analytics.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Reduce truck turnaround and idle times to improve fleet utilization.</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Enable data-driven monitoring of dispatch processes for timely decision-making.</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Lower operational costs and enhance on-time delivery performance.</a:t>
            </a:r>
          </a:p>
          <a:p>
            <a:r>
              <a:rPr lang="en-US" sz="2200" b="1" dirty="0">
                <a:latin typeface="Times New Roman" panose="02020603050405020304" pitchFamily="18" charset="0"/>
                <a:cs typeface="Times New Roman" panose="02020603050405020304" pitchFamily="18" charset="0"/>
              </a:rPr>
              <a:t>Business Constraints</a:t>
            </a: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Availability and accuracy of weighbridge and dispatch log data.</a:t>
            </a: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Limited project timeline (20–25 days).</a:t>
            </a: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Dependence on existing IT infrastructure and data integration.</a:t>
            </a: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Possible data gaps due to manual entry errors or missing logs.</a:t>
            </a:r>
          </a:p>
          <a:p>
            <a:r>
              <a:rPr lang="en-US" sz="2200" b="1" dirty="0">
                <a:latin typeface="Times New Roman" panose="02020603050405020304" pitchFamily="18" charset="0"/>
                <a:cs typeface="Times New Roman" panose="02020603050405020304" pitchFamily="18" charset="0"/>
              </a:rPr>
              <a:t>Success Criteria</a:t>
            </a: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Business Success Criteria: Achieve measurable reduction in truck turnaround time and delays (e.g., 20–25%).</a:t>
            </a: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Economic Success Criteria: Reduce operational costs and improve on-time deliveries by at least 20%.</a:t>
            </a: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Operational Success Criteria: Develop dashboards and KPIs that allow monitoring of dispatch efficiency in real-time.</a:t>
            </a:r>
          </a:p>
          <a:p>
            <a:pPr marL="342900" indent="-3429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9" name="Rectangle 7">
            <a:extLst>
              <a:ext uri="{FF2B5EF4-FFF2-40B4-BE49-F238E27FC236}">
                <a16:creationId xmlns:a16="http://schemas.microsoft.com/office/drawing/2014/main" id="{438243F7-139D-C4D7-7793-0924D6F85493}"/>
              </a:ext>
            </a:extLst>
          </p:cNvPr>
          <p:cNvSpPr>
            <a:spLocks noChangeArrowheads="1"/>
          </p:cNvSpPr>
          <p:nvPr/>
        </p:nvSpPr>
        <p:spPr bwMode="auto">
          <a:xfrm>
            <a:off x="0" y="81075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16428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4"/>
        <p:cNvGrpSpPr/>
        <p:nvPr/>
      </p:nvGrpSpPr>
      <p:grpSpPr>
        <a:xfrm>
          <a:off x="0" y="0"/>
          <a:ext cx="0" cy="0"/>
          <a:chOff x="0" y="0"/>
          <a:chExt cx="0" cy="0"/>
        </a:xfrm>
      </p:grpSpPr>
      <p:sp>
        <p:nvSpPr>
          <p:cNvPr id="95" name="Google Shape;95;gf3a8d4be09_2_92"/>
          <p:cNvSpPr txBox="1">
            <a:spLocks noGrp="1"/>
          </p:cNvSpPr>
          <p:nvPr>
            <p:ph type="title"/>
          </p:nvPr>
        </p:nvSpPr>
        <p:spPr>
          <a:xfrm>
            <a:off x="175589" y="153485"/>
            <a:ext cx="10989108" cy="535440"/>
          </a:xfrm>
          <a:prstGeom prst="rect">
            <a:avLst/>
          </a:prstGeom>
          <a:noFill/>
          <a:ln>
            <a:noFill/>
          </a:ln>
        </p:spPr>
        <p:txBody>
          <a:bodyPr spcFirstLastPara="1" wrap="square" lIns="91400" tIns="45675" rIns="91400" bIns="45675" anchor="ctr" anchorCtr="0">
            <a:spAutoFit/>
          </a:bodyPr>
          <a:lstStyle/>
          <a:p>
            <a:pPr marL="25400">
              <a:buSzPts val="3200"/>
            </a:pPr>
            <a:r>
              <a:rPr lang="en-US" sz="3200" dirty="0">
                <a:latin typeface="Times New Roman"/>
                <a:ea typeface="Times New Roman"/>
                <a:cs typeface="Times New Roman"/>
                <a:sym typeface="Times New Roman"/>
              </a:rPr>
              <a:t>Project overview and Scope</a:t>
            </a:r>
          </a:p>
        </p:txBody>
      </p:sp>
      <p:sp>
        <p:nvSpPr>
          <p:cNvPr id="96" name="Google Shape;96;gf3a8d4be09_2_92"/>
          <p:cNvSpPr txBox="1">
            <a:spLocks noGrp="1"/>
          </p:cNvSpPr>
          <p:nvPr>
            <p:ph type="sldNum" idx="12"/>
          </p:nvPr>
        </p:nvSpPr>
        <p:spPr>
          <a:xfrm>
            <a:off x="11648693" y="6184820"/>
            <a:ext cx="408188" cy="262475"/>
          </a:xfrm>
          <a:prstGeom prst="rect">
            <a:avLst/>
          </a:prstGeom>
          <a:noFill/>
          <a:ln>
            <a:noFill/>
          </a:ln>
        </p:spPr>
        <p:txBody>
          <a:bodyPr spcFirstLastPara="1" wrap="square" lIns="91400" tIns="45675" rIns="91400" bIns="456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5</a:t>
            </a:fld>
            <a:endParaRPr/>
          </a:p>
        </p:txBody>
      </p:sp>
      <p:sp>
        <p:nvSpPr>
          <p:cNvPr id="97" name="Google Shape;97;gf3a8d4be09_2_92"/>
          <p:cNvSpPr txBox="1"/>
          <p:nvPr/>
        </p:nvSpPr>
        <p:spPr>
          <a:xfrm>
            <a:off x="4108618" y="1046775"/>
            <a:ext cx="2262279" cy="50341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Calibri"/>
              <a:ea typeface="Calibri"/>
              <a:cs typeface="Calibri"/>
              <a:sym typeface="Calibri"/>
            </a:endParaRPr>
          </a:p>
        </p:txBody>
      </p:sp>
      <p:sp>
        <p:nvSpPr>
          <p:cNvPr id="98" name="Google Shape;98;gf3a8d4be09_2_92"/>
          <p:cNvSpPr txBox="1"/>
          <p:nvPr/>
        </p:nvSpPr>
        <p:spPr>
          <a:xfrm>
            <a:off x="6062569" y="2353050"/>
            <a:ext cx="3563340" cy="50341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00000"/>
              </a:solidFill>
              <a:latin typeface="Calibri"/>
              <a:ea typeface="Calibri"/>
              <a:cs typeface="Calibri"/>
              <a:sym typeface="Calibri"/>
            </a:endParaRPr>
          </a:p>
        </p:txBody>
      </p:sp>
      <p:sp>
        <p:nvSpPr>
          <p:cNvPr id="99" name="Google Shape;99;gf3a8d4be09_2_92"/>
          <p:cNvSpPr txBox="1"/>
          <p:nvPr/>
        </p:nvSpPr>
        <p:spPr>
          <a:xfrm>
            <a:off x="5947644" y="3660502"/>
            <a:ext cx="3423202" cy="58736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000000"/>
              </a:solidFill>
              <a:latin typeface="Calibri"/>
              <a:ea typeface="Calibri"/>
              <a:cs typeface="Calibri"/>
              <a:sym typeface="Calibri"/>
            </a:endParaRPr>
          </a:p>
        </p:txBody>
      </p:sp>
      <p:sp>
        <p:nvSpPr>
          <p:cNvPr id="100" name="Google Shape;100;gf3a8d4be09_2_92"/>
          <p:cNvSpPr txBox="1"/>
          <p:nvPr/>
        </p:nvSpPr>
        <p:spPr>
          <a:xfrm>
            <a:off x="-1082756" y="2587752"/>
            <a:ext cx="4063700" cy="58736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000000"/>
              </a:solidFill>
              <a:latin typeface="Calibri"/>
              <a:ea typeface="Calibri"/>
              <a:cs typeface="Calibri"/>
              <a:sym typeface="Calibri"/>
            </a:endParaRPr>
          </a:p>
        </p:txBody>
      </p:sp>
      <p:pic>
        <p:nvPicPr>
          <p:cNvPr id="101" name="Google Shape;101;gf3a8d4be09_2_92" descr="360DigiTMG Reviews - 52 Reviews of 360digitmg.com | Sitejabber"/>
          <p:cNvPicPr preferRelativeResize="0"/>
          <p:nvPr/>
        </p:nvPicPr>
        <p:blipFill rotWithShape="1">
          <a:blip r:embed="rId3">
            <a:alphaModFix/>
          </a:blip>
          <a:srcRect/>
          <a:stretch/>
        </p:blipFill>
        <p:spPr>
          <a:xfrm>
            <a:off x="9760689" y="5835260"/>
            <a:ext cx="2379572" cy="734401"/>
          </a:xfrm>
          <a:prstGeom prst="rect">
            <a:avLst/>
          </a:prstGeom>
          <a:noFill/>
          <a:ln>
            <a:noFill/>
          </a:ln>
        </p:spPr>
      </p:pic>
      <p:sp>
        <p:nvSpPr>
          <p:cNvPr id="21" name="Rectangle 18">
            <a:extLst>
              <a:ext uri="{FF2B5EF4-FFF2-40B4-BE49-F238E27FC236}">
                <a16:creationId xmlns:a16="http://schemas.microsoft.com/office/drawing/2014/main" id="{1991759C-0E66-2084-DC0D-E5334757A640}"/>
              </a:ext>
            </a:extLst>
          </p:cNvPr>
          <p:cNvSpPr>
            <a:spLocks noChangeArrowheads="1"/>
          </p:cNvSpPr>
          <p:nvPr/>
        </p:nvSpPr>
        <p:spPr bwMode="auto">
          <a:xfrm>
            <a:off x="237743" y="871362"/>
            <a:ext cx="11410949"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200" b="1" dirty="0">
                <a:latin typeface="Times New Roman" panose="02020603050405020304" pitchFamily="18" charset="0"/>
                <a:cs typeface="Times New Roman" panose="02020603050405020304" pitchFamily="18" charset="0"/>
              </a:rPr>
              <a:t>Project Overview</a:t>
            </a:r>
          </a:p>
          <a:p>
            <a:r>
              <a:rPr lang="en-US" sz="2200" dirty="0">
                <a:latin typeface="Times New Roman" panose="02020603050405020304" pitchFamily="18" charset="0"/>
                <a:cs typeface="Times New Roman" panose="02020603050405020304" pitchFamily="18" charset="0"/>
              </a:rPr>
              <a:t>	The project focuses on analyzing weighbridge and dispatch log data from the cement manufacturing process to identify inefficiencies in truck loading, unloading, and turnaround times. By applying data analytics techniques, the project aims to optimize dispatch operations, improve resource utilization, and enable data-driven monitoring of the supply chain. The outcome will be actionable insights, KPIs, and dashboards that support faster decision-making and enhance logistics efficiency.</a:t>
            </a:r>
          </a:p>
        </p:txBody>
      </p:sp>
      <p:sp>
        <p:nvSpPr>
          <p:cNvPr id="22" name="Rectangle 19">
            <a:extLst>
              <a:ext uri="{FF2B5EF4-FFF2-40B4-BE49-F238E27FC236}">
                <a16:creationId xmlns:a16="http://schemas.microsoft.com/office/drawing/2014/main" id="{934C25A8-A1C3-3AE0-037D-28682A668FC0}"/>
              </a:ext>
            </a:extLst>
          </p:cNvPr>
          <p:cNvSpPr>
            <a:spLocks noChangeArrowheads="1"/>
          </p:cNvSpPr>
          <p:nvPr/>
        </p:nvSpPr>
        <p:spPr bwMode="auto">
          <a:xfrm>
            <a:off x="0" y="81075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23" name="Rectangle 20">
            <a:extLst>
              <a:ext uri="{FF2B5EF4-FFF2-40B4-BE49-F238E27FC236}">
                <a16:creationId xmlns:a16="http://schemas.microsoft.com/office/drawing/2014/main" id="{CA1513C6-ACE0-78F6-7513-252269DA798D}"/>
              </a:ext>
            </a:extLst>
          </p:cNvPr>
          <p:cNvSpPr>
            <a:spLocks noChangeArrowheads="1"/>
          </p:cNvSpPr>
          <p:nvPr/>
        </p:nvSpPr>
        <p:spPr bwMode="auto">
          <a:xfrm>
            <a:off x="120628" y="3266583"/>
            <a:ext cx="11936253"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r>
              <a:rPr lang="en-US" sz="2200" b="1" dirty="0">
                <a:latin typeface="Times New Roman" panose="02020603050405020304" pitchFamily="18" charset="0"/>
                <a:cs typeface="Times New Roman" panose="02020603050405020304" pitchFamily="18" charset="0"/>
              </a:rPr>
              <a:t> Scope</a:t>
            </a: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Analyze dispatch data from weighbridge records and system logs.</a:t>
            </a: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Identify key KPIs such as average loading/unloading time, turnaround time, and cement loaded per trip.</a:t>
            </a: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Develop interactive dashboards (Power BI) for monitoring dispatch performance.</a:t>
            </a: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Provide insights and recommendations to improve truck scheduling, loading efficiency, and fleet utilization.</a:t>
            </a: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Focus is limited to the supply chain dispatch department within the cement manufacturing unit.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0" y="177790"/>
            <a:ext cx="105156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 Data Dictionary </a:t>
            </a:r>
            <a:endParaRPr sz="3200" b="1" dirty="0">
              <a:latin typeface="Times New Roman"/>
              <a:ea typeface="Times New Roman"/>
              <a:cs typeface="Times New Roman"/>
              <a:sym typeface="Times New Roman"/>
            </a:endParaRPr>
          </a:p>
        </p:txBody>
      </p:sp>
      <p:pic>
        <p:nvPicPr>
          <p:cNvPr id="107" name="Google Shape;107;p15" descr="360DigiTMG Reviews - 52 Reviews of 360digitmg.com | Sitejabber"/>
          <p:cNvPicPr preferRelativeResize="0"/>
          <p:nvPr/>
        </p:nvPicPr>
        <p:blipFill rotWithShape="1">
          <a:blip r:embed="rId3">
            <a:alphaModFix/>
          </a:blip>
          <a:srcRect/>
          <a:stretch/>
        </p:blipFill>
        <p:spPr>
          <a:xfrm>
            <a:off x="9692919" y="5896947"/>
            <a:ext cx="2277039" cy="808338"/>
          </a:xfrm>
          <a:prstGeom prst="rect">
            <a:avLst/>
          </a:prstGeom>
          <a:noFill/>
          <a:ln>
            <a:noFill/>
          </a:ln>
        </p:spPr>
      </p:pic>
      <p:pic>
        <p:nvPicPr>
          <p:cNvPr id="3" name="Picture 2">
            <a:extLst>
              <a:ext uri="{FF2B5EF4-FFF2-40B4-BE49-F238E27FC236}">
                <a16:creationId xmlns:a16="http://schemas.microsoft.com/office/drawing/2014/main" id="{C23BC633-DEBF-6476-C059-C2F845D7FDF4}"/>
              </a:ext>
            </a:extLst>
          </p:cNvPr>
          <p:cNvPicPr>
            <a:picLocks noChangeAspect="1"/>
          </p:cNvPicPr>
          <p:nvPr/>
        </p:nvPicPr>
        <p:blipFill>
          <a:blip r:embed="rId4"/>
          <a:stretch>
            <a:fillRect/>
          </a:stretch>
        </p:blipFill>
        <p:spPr>
          <a:xfrm>
            <a:off x="310896" y="1640502"/>
            <a:ext cx="11079444" cy="3425274"/>
          </a:xfrm>
          <a:prstGeom prst="rect">
            <a:avLst/>
          </a:prstGeom>
        </p:spPr>
      </p:pic>
      <p:sp>
        <p:nvSpPr>
          <p:cNvPr id="4" name="TextBox 3">
            <a:extLst>
              <a:ext uri="{FF2B5EF4-FFF2-40B4-BE49-F238E27FC236}">
                <a16:creationId xmlns:a16="http://schemas.microsoft.com/office/drawing/2014/main" id="{B3E05AF1-2B10-3101-9207-7B53453FEA88}"/>
              </a:ext>
            </a:extLst>
          </p:cNvPr>
          <p:cNvSpPr txBox="1"/>
          <p:nvPr/>
        </p:nvSpPr>
        <p:spPr>
          <a:xfrm>
            <a:off x="310896" y="1024128"/>
            <a:ext cx="4352544" cy="430887"/>
          </a:xfrm>
          <a:prstGeom prst="rect">
            <a:avLst/>
          </a:prstGeom>
          <a:noFill/>
        </p:spPr>
        <p:txBody>
          <a:bodyPr wrap="square" rtlCol="0">
            <a:spAutoFit/>
          </a:bodyPr>
          <a:lstStyle/>
          <a:p>
            <a:r>
              <a:rPr lang="en-US" sz="2200" b="1" dirty="0">
                <a:latin typeface="Times New Roman" panose="02020603050405020304" pitchFamily="18" charset="0"/>
                <a:cs typeface="Times New Roman" panose="02020603050405020304" pitchFamily="18" charset="0"/>
              </a:rPr>
              <a:t>Truck Loading Events</a:t>
            </a:r>
            <a:endParaRPr lang="en-IN" sz="2200" b="1" dirty="0">
              <a:latin typeface="Times New Roman" panose="02020603050405020304" pitchFamily="18" charset="0"/>
              <a:cs typeface="Times New Roman" panose="02020603050405020304" pitchFamily="18" charset="0"/>
            </a:endParaRPr>
          </a:p>
        </p:txBody>
      </p:sp>
      <p:sp>
        <p:nvSpPr>
          <p:cNvPr id="5" name="Rectangle 19">
            <a:extLst>
              <a:ext uri="{FF2B5EF4-FFF2-40B4-BE49-F238E27FC236}">
                <a16:creationId xmlns:a16="http://schemas.microsoft.com/office/drawing/2014/main" id="{7D4D3F85-CF9F-06AA-E0F9-B8DB0BC35DFA}"/>
              </a:ext>
            </a:extLst>
          </p:cNvPr>
          <p:cNvSpPr>
            <a:spLocks noChangeArrowheads="1"/>
          </p:cNvSpPr>
          <p:nvPr/>
        </p:nvSpPr>
        <p:spPr bwMode="auto">
          <a:xfrm>
            <a:off x="0" y="81075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20BF3EDA-8E01-FA68-78C5-418CD7578B9F}"/>
            </a:ext>
          </a:extLst>
        </p:cNvPr>
        <p:cNvGrpSpPr/>
        <p:nvPr/>
      </p:nvGrpSpPr>
      <p:grpSpPr>
        <a:xfrm>
          <a:off x="0" y="0"/>
          <a:ext cx="0" cy="0"/>
          <a:chOff x="0" y="0"/>
          <a:chExt cx="0" cy="0"/>
        </a:xfrm>
      </p:grpSpPr>
      <p:sp>
        <p:nvSpPr>
          <p:cNvPr id="106" name="Google Shape;106;p15">
            <a:extLst>
              <a:ext uri="{FF2B5EF4-FFF2-40B4-BE49-F238E27FC236}">
                <a16:creationId xmlns:a16="http://schemas.microsoft.com/office/drawing/2014/main" id="{44071510-EA52-A005-9209-CA71A78B1C42}"/>
              </a:ext>
            </a:extLst>
          </p:cNvPr>
          <p:cNvSpPr txBox="1">
            <a:spLocks noGrp="1"/>
          </p:cNvSpPr>
          <p:nvPr>
            <p:ph type="title"/>
          </p:nvPr>
        </p:nvSpPr>
        <p:spPr>
          <a:xfrm>
            <a:off x="0" y="177790"/>
            <a:ext cx="105156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 Data Dictionary </a:t>
            </a:r>
            <a:endParaRPr sz="3200" b="1" dirty="0">
              <a:latin typeface="Times New Roman"/>
              <a:ea typeface="Times New Roman"/>
              <a:cs typeface="Times New Roman"/>
              <a:sym typeface="Times New Roman"/>
            </a:endParaRPr>
          </a:p>
        </p:txBody>
      </p:sp>
      <p:pic>
        <p:nvPicPr>
          <p:cNvPr id="107" name="Google Shape;107;p15" descr="360DigiTMG Reviews - 52 Reviews of 360digitmg.com | Sitejabber">
            <a:extLst>
              <a:ext uri="{FF2B5EF4-FFF2-40B4-BE49-F238E27FC236}">
                <a16:creationId xmlns:a16="http://schemas.microsoft.com/office/drawing/2014/main" id="{38D27ADC-7CAF-8EC7-FFCC-9FDCD6601D65}"/>
              </a:ext>
            </a:extLst>
          </p:cNvPr>
          <p:cNvPicPr preferRelativeResize="0"/>
          <p:nvPr/>
        </p:nvPicPr>
        <p:blipFill rotWithShape="1">
          <a:blip r:embed="rId3">
            <a:alphaModFix/>
          </a:blip>
          <a:srcRect/>
          <a:stretch/>
        </p:blipFill>
        <p:spPr>
          <a:xfrm>
            <a:off x="9692919" y="5896947"/>
            <a:ext cx="2277039" cy="808338"/>
          </a:xfrm>
          <a:prstGeom prst="rect">
            <a:avLst/>
          </a:prstGeom>
          <a:noFill/>
          <a:ln>
            <a:noFill/>
          </a:ln>
        </p:spPr>
      </p:pic>
      <p:pic>
        <p:nvPicPr>
          <p:cNvPr id="3" name="Picture 2">
            <a:extLst>
              <a:ext uri="{FF2B5EF4-FFF2-40B4-BE49-F238E27FC236}">
                <a16:creationId xmlns:a16="http://schemas.microsoft.com/office/drawing/2014/main" id="{E97EE8E9-F7D3-3E5C-1876-1DF4D3CA64A2}"/>
              </a:ext>
            </a:extLst>
          </p:cNvPr>
          <p:cNvPicPr>
            <a:picLocks noChangeAspect="1"/>
          </p:cNvPicPr>
          <p:nvPr/>
        </p:nvPicPr>
        <p:blipFill>
          <a:blip r:embed="rId4"/>
          <a:stretch>
            <a:fillRect/>
          </a:stretch>
        </p:blipFill>
        <p:spPr>
          <a:xfrm>
            <a:off x="303349" y="1975770"/>
            <a:ext cx="9389570" cy="2658696"/>
          </a:xfrm>
          <a:prstGeom prst="rect">
            <a:avLst/>
          </a:prstGeom>
        </p:spPr>
      </p:pic>
      <p:sp>
        <p:nvSpPr>
          <p:cNvPr id="4" name="TextBox 3">
            <a:extLst>
              <a:ext uri="{FF2B5EF4-FFF2-40B4-BE49-F238E27FC236}">
                <a16:creationId xmlns:a16="http://schemas.microsoft.com/office/drawing/2014/main" id="{38DA17EA-E74E-12E0-F348-6C79E0893D70}"/>
              </a:ext>
            </a:extLst>
          </p:cNvPr>
          <p:cNvSpPr txBox="1"/>
          <p:nvPr/>
        </p:nvSpPr>
        <p:spPr>
          <a:xfrm>
            <a:off x="303349" y="1115568"/>
            <a:ext cx="4972739" cy="430887"/>
          </a:xfrm>
          <a:prstGeom prst="rect">
            <a:avLst/>
          </a:prstGeom>
          <a:noFill/>
        </p:spPr>
        <p:txBody>
          <a:bodyPr wrap="square" rtlCol="0">
            <a:spAutoFit/>
          </a:bodyPr>
          <a:lstStyle/>
          <a:p>
            <a:r>
              <a:rPr lang="en-US" sz="2200" b="1" dirty="0">
                <a:latin typeface="Times New Roman" panose="02020603050405020304" pitchFamily="18" charset="0"/>
                <a:cs typeface="Times New Roman" panose="02020603050405020304" pitchFamily="18" charset="0"/>
              </a:rPr>
              <a:t>Truck Master</a:t>
            </a:r>
            <a:endParaRPr lang="en-IN" sz="2200" b="1" dirty="0">
              <a:latin typeface="Times New Roman" panose="02020603050405020304" pitchFamily="18" charset="0"/>
              <a:cs typeface="Times New Roman" panose="02020603050405020304" pitchFamily="18" charset="0"/>
            </a:endParaRPr>
          </a:p>
        </p:txBody>
      </p:sp>
      <p:sp>
        <p:nvSpPr>
          <p:cNvPr id="5" name="Rectangle 19">
            <a:extLst>
              <a:ext uri="{FF2B5EF4-FFF2-40B4-BE49-F238E27FC236}">
                <a16:creationId xmlns:a16="http://schemas.microsoft.com/office/drawing/2014/main" id="{FD8239B6-8B09-136A-D099-77D1F2E3C07F}"/>
              </a:ext>
            </a:extLst>
          </p:cNvPr>
          <p:cNvSpPr>
            <a:spLocks noChangeArrowheads="1"/>
          </p:cNvSpPr>
          <p:nvPr/>
        </p:nvSpPr>
        <p:spPr bwMode="auto">
          <a:xfrm>
            <a:off x="0" y="81075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749983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3C4C55E6-27FE-EB0B-4F03-45E3A8953944}"/>
            </a:ext>
          </a:extLst>
        </p:cNvPr>
        <p:cNvGrpSpPr/>
        <p:nvPr/>
      </p:nvGrpSpPr>
      <p:grpSpPr>
        <a:xfrm>
          <a:off x="0" y="0"/>
          <a:ext cx="0" cy="0"/>
          <a:chOff x="0" y="0"/>
          <a:chExt cx="0" cy="0"/>
        </a:xfrm>
      </p:grpSpPr>
      <p:sp>
        <p:nvSpPr>
          <p:cNvPr id="106" name="Google Shape;106;p15">
            <a:extLst>
              <a:ext uri="{FF2B5EF4-FFF2-40B4-BE49-F238E27FC236}">
                <a16:creationId xmlns:a16="http://schemas.microsoft.com/office/drawing/2014/main" id="{1059804B-7473-1927-A4C3-132D8F4D67AF}"/>
              </a:ext>
            </a:extLst>
          </p:cNvPr>
          <p:cNvSpPr txBox="1">
            <a:spLocks noGrp="1"/>
          </p:cNvSpPr>
          <p:nvPr>
            <p:ph type="title"/>
          </p:nvPr>
        </p:nvSpPr>
        <p:spPr>
          <a:xfrm>
            <a:off x="0" y="177790"/>
            <a:ext cx="105156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 Data Dictionary </a:t>
            </a:r>
            <a:endParaRPr sz="3200" b="1" dirty="0">
              <a:latin typeface="Times New Roman"/>
              <a:ea typeface="Times New Roman"/>
              <a:cs typeface="Times New Roman"/>
              <a:sym typeface="Times New Roman"/>
            </a:endParaRPr>
          </a:p>
        </p:txBody>
      </p:sp>
      <p:pic>
        <p:nvPicPr>
          <p:cNvPr id="107" name="Google Shape;107;p15" descr="360DigiTMG Reviews - 52 Reviews of 360digitmg.com | Sitejabber">
            <a:extLst>
              <a:ext uri="{FF2B5EF4-FFF2-40B4-BE49-F238E27FC236}">
                <a16:creationId xmlns:a16="http://schemas.microsoft.com/office/drawing/2014/main" id="{A79B6291-CA10-9085-41A4-310D64CD61BD}"/>
              </a:ext>
            </a:extLst>
          </p:cNvPr>
          <p:cNvPicPr preferRelativeResize="0"/>
          <p:nvPr/>
        </p:nvPicPr>
        <p:blipFill rotWithShape="1">
          <a:blip r:embed="rId3">
            <a:alphaModFix/>
          </a:blip>
          <a:srcRect/>
          <a:stretch/>
        </p:blipFill>
        <p:spPr>
          <a:xfrm>
            <a:off x="9692919" y="5896947"/>
            <a:ext cx="2277039" cy="808338"/>
          </a:xfrm>
          <a:prstGeom prst="rect">
            <a:avLst/>
          </a:prstGeom>
          <a:noFill/>
          <a:ln>
            <a:noFill/>
          </a:ln>
        </p:spPr>
      </p:pic>
      <p:pic>
        <p:nvPicPr>
          <p:cNvPr id="3" name="Picture 2">
            <a:extLst>
              <a:ext uri="{FF2B5EF4-FFF2-40B4-BE49-F238E27FC236}">
                <a16:creationId xmlns:a16="http://schemas.microsoft.com/office/drawing/2014/main" id="{10EAF77C-3032-CE1F-D8C7-A8C9AD1F2888}"/>
              </a:ext>
            </a:extLst>
          </p:cNvPr>
          <p:cNvPicPr>
            <a:picLocks noChangeAspect="1"/>
          </p:cNvPicPr>
          <p:nvPr/>
        </p:nvPicPr>
        <p:blipFill>
          <a:blip r:embed="rId4"/>
          <a:stretch>
            <a:fillRect/>
          </a:stretch>
        </p:blipFill>
        <p:spPr>
          <a:xfrm>
            <a:off x="301752" y="1892198"/>
            <a:ext cx="8913393" cy="3565357"/>
          </a:xfrm>
          <a:prstGeom prst="rect">
            <a:avLst/>
          </a:prstGeom>
        </p:spPr>
      </p:pic>
      <p:sp>
        <p:nvSpPr>
          <p:cNvPr id="4" name="TextBox 3">
            <a:extLst>
              <a:ext uri="{FF2B5EF4-FFF2-40B4-BE49-F238E27FC236}">
                <a16:creationId xmlns:a16="http://schemas.microsoft.com/office/drawing/2014/main" id="{D9DCDA77-A178-0C1C-1677-B06516A6CB0A}"/>
              </a:ext>
            </a:extLst>
          </p:cNvPr>
          <p:cNvSpPr txBox="1"/>
          <p:nvPr/>
        </p:nvSpPr>
        <p:spPr>
          <a:xfrm>
            <a:off x="301752" y="1087300"/>
            <a:ext cx="4370832" cy="430887"/>
          </a:xfrm>
          <a:prstGeom prst="rect">
            <a:avLst/>
          </a:prstGeom>
          <a:noFill/>
        </p:spPr>
        <p:txBody>
          <a:bodyPr wrap="square" rtlCol="0">
            <a:spAutoFit/>
          </a:bodyPr>
          <a:lstStyle/>
          <a:p>
            <a:r>
              <a:rPr lang="en-US" sz="2200" b="1" dirty="0">
                <a:latin typeface="Times New Roman" panose="02020603050405020304" pitchFamily="18" charset="0"/>
                <a:cs typeface="Times New Roman" panose="02020603050405020304" pitchFamily="18" charset="0"/>
              </a:rPr>
              <a:t>Truck Weight Logs</a:t>
            </a:r>
            <a:endParaRPr lang="en-IN" sz="2200" b="1" dirty="0">
              <a:latin typeface="Times New Roman" panose="02020603050405020304" pitchFamily="18" charset="0"/>
              <a:cs typeface="Times New Roman" panose="02020603050405020304" pitchFamily="18" charset="0"/>
            </a:endParaRPr>
          </a:p>
        </p:txBody>
      </p:sp>
      <p:sp>
        <p:nvSpPr>
          <p:cNvPr id="5" name="Rectangle 19">
            <a:extLst>
              <a:ext uri="{FF2B5EF4-FFF2-40B4-BE49-F238E27FC236}">
                <a16:creationId xmlns:a16="http://schemas.microsoft.com/office/drawing/2014/main" id="{8D117AAA-61CD-93FD-477C-A9CD3945999F}"/>
              </a:ext>
            </a:extLst>
          </p:cNvPr>
          <p:cNvSpPr>
            <a:spLocks noChangeArrowheads="1"/>
          </p:cNvSpPr>
          <p:nvPr/>
        </p:nvSpPr>
        <p:spPr bwMode="auto">
          <a:xfrm>
            <a:off x="0" y="81075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301491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33B37CF8-5638-64C9-CEFB-C0005E1E158D}"/>
            </a:ext>
          </a:extLst>
        </p:cNvPr>
        <p:cNvGrpSpPr/>
        <p:nvPr/>
      </p:nvGrpSpPr>
      <p:grpSpPr>
        <a:xfrm>
          <a:off x="0" y="0"/>
          <a:ext cx="0" cy="0"/>
          <a:chOff x="0" y="0"/>
          <a:chExt cx="0" cy="0"/>
        </a:xfrm>
      </p:grpSpPr>
      <p:sp>
        <p:nvSpPr>
          <p:cNvPr id="106" name="Google Shape;106;p15">
            <a:extLst>
              <a:ext uri="{FF2B5EF4-FFF2-40B4-BE49-F238E27FC236}">
                <a16:creationId xmlns:a16="http://schemas.microsoft.com/office/drawing/2014/main" id="{580A983D-DCC8-4757-B3B0-72499F7EA871}"/>
              </a:ext>
            </a:extLst>
          </p:cNvPr>
          <p:cNvSpPr txBox="1">
            <a:spLocks noGrp="1"/>
          </p:cNvSpPr>
          <p:nvPr>
            <p:ph type="title"/>
          </p:nvPr>
        </p:nvSpPr>
        <p:spPr>
          <a:xfrm>
            <a:off x="0" y="177790"/>
            <a:ext cx="10515600" cy="535500"/>
          </a:xfrm>
          <a:prstGeom prst="rect">
            <a:avLst/>
          </a:prstGeom>
          <a:noFill/>
          <a:ln>
            <a:noFill/>
          </a:ln>
        </p:spPr>
        <p:txBody>
          <a:bodyPr spcFirstLastPara="1" wrap="square" lIns="91400" tIns="45675" rIns="91400" bIns="45675" anchor="ctr" anchorCtr="0">
            <a:spAutoFit/>
          </a:bodyPr>
          <a:lstStyle/>
          <a:p>
            <a:pPr marL="25400" lvl="0">
              <a:buSzPts val="3200"/>
            </a:pPr>
            <a:r>
              <a:rPr lang="en-US" sz="3200" dirty="0">
                <a:latin typeface="Times New Roman"/>
                <a:ea typeface="Times New Roman"/>
                <a:cs typeface="Times New Roman"/>
                <a:sym typeface="Times New Roman"/>
              </a:rPr>
              <a:t>Project Architecture - Data Flow Diagram</a:t>
            </a:r>
            <a:endParaRPr lang="en-US" sz="3200" dirty="0"/>
          </a:p>
        </p:txBody>
      </p:sp>
      <p:pic>
        <p:nvPicPr>
          <p:cNvPr id="107" name="Google Shape;107;p15" descr="360DigiTMG Reviews - 52 Reviews of 360digitmg.com | Sitejabber">
            <a:extLst>
              <a:ext uri="{FF2B5EF4-FFF2-40B4-BE49-F238E27FC236}">
                <a16:creationId xmlns:a16="http://schemas.microsoft.com/office/drawing/2014/main" id="{08D7E693-5E48-3ABA-335A-6181D54AFCBE}"/>
              </a:ext>
            </a:extLst>
          </p:cNvPr>
          <p:cNvPicPr preferRelativeResize="0"/>
          <p:nvPr/>
        </p:nvPicPr>
        <p:blipFill rotWithShape="1">
          <a:blip r:embed="rId3">
            <a:alphaModFix/>
          </a:blip>
          <a:srcRect/>
          <a:stretch/>
        </p:blipFill>
        <p:spPr>
          <a:xfrm>
            <a:off x="9692919" y="5896947"/>
            <a:ext cx="2277039" cy="808338"/>
          </a:xfrm>
          <a:prstGeom prst="rect">
            <a:avLst/>
          </a:prstGeom>
          <a:noFill/>
          <a:ln>
            <a:noFill/>
          </a:ln>
        </p:spPr>
      </p:pic>
      <p:pic>
        <p:nvPicPr>
          <p:cNvPr id="3" name="Picture 2">
            <a:extLst>
              <a:ext uri="{FF2B5EF4-FFF2-40B4-BE49-F238E27FC236}">
                <a16:creationId xmlns:a16="http://schemas.microsoft.com/office/drawing/2014/main" id="{CC373DCB-8738-695C-F456-7A82C866D37E}"/>
              </a:ext>
            </a:extLst>
          </p:cNvPr>
          <p:cNvPicPr>
            <a:picLocks noChangeAspect="1"/>
          </p:cNvPicPr>
          <p:nvPr/>
        </p:nvPicPr>
        <p:blipFill>
          <a:blip r:embed="rId4"/>
          <a:stretch>
            <a:fillRect/>
          </a:stretch>
        </p:blipFill>
        <p:spPr>
          <a:xfrm>
            <a:off x="495300" y="978408"/>
            <a:ext cx="10422636" cy="4918539"/>
          </a:xfrm>
          <a:prstGeom prst="rect">
            <a:avLst/>
          </a:prstGeom>
        </p:spPr>
      </p:pic>
      <p:sp>
        <p:nvSpPr>
          <p:cNvPr id="4" name="Rectangle 19">
            <a:extLst>
              <a:ext uri="{FF2B5EF4-FFF2-40B4-BE49-F238E27FC236}">
                <a16:creationId xmlns:a16="http://schemas.microsoft.com/office/drawing/2014/main" id="{0966C54C-BC03-9114-18B2-EE976D82E2AC}"/>
              </a:ext>
            </a:extLst>
          </p:cNvPr>
          <p:cNvSpPr>
            <a:spLocks noChangeArrowheads="1"/>
          </p:cNvSpPr>
          <p:nvPr/>
        </p:nvSpPr>
        <p:spPr bwMode="auto">
          <a:xfrm>
            <a:off x="0" y="81075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2044641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117</TotalTime>
  <Words>1474</Words>
  <Application>Microsoft Office PowerPoint</Application>
  <PresentationFormat>Widescreen</PresentationFormat>
  <Paragraphs>150</Paragraphs>
  <Slides>26</Slides>
  <Notes>20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Calibri Light</vt:lpstr>
      <vt:lpstr>Georgia</vt:lpstr>
      <vt:lpstr>Times New Roman</vt:lpstr>
      <vt:lpstr>Office Theme</vt:lpstr>
      <vt:lpstr>Cement Dispatch Optimization Using RFID and Sensor Data Analytics</vt:lpstr>
      <vt:lpstr>Contents</vt:lpstr>
      <vt:lpstr>Business Problem</vt:lpstr>
      <vt:lpstr>Business Objective &amp; Constraints and success criteria </vt:lpstr>
      <vt:lpstr>Project overview and Scope</vt:lpstr>
      <vt:lpstr> Data Dictionary </vt:lpstr>
      <vt:lpstr> Data Dictionary </vt:lpstr>
      <vt:lpstr> Data Dictionary </vt:lpstr>
      <vt:lpstr>Project Architecture - Data Flow Diagram</vt:lpstr>
      <vt:lpstr>Data Collection and Understanding</vt:lpstr>
      <vt:lpstr>Data Information</vt:lpstr>
      <vt:lpstr>Technical Stacks</vt:lpstr>
      <vt:lpstr>Exploratory Data Analysis [EDA]</vt:lpstr>
      <vt:lpstr>Exploratory Data Analysis [EDA] in SQL</vt:lpstr>
      <vt:lpstr>Exploratory Data Analysis [EDA] in SQL</vt:lpstr>
      <vt:lpstr>Exploratory Data Analysis [EDA] in Python</vt:lpstr>
      <vt:lpstr>Exploratory Data Analysis [EDA] in Python</vt:lpstr>
      <vt:lpstr>Exploratory Data Analysis [EDA] in Python</vt:lpstr>
      <vt:lpstr>Exploratory Data Analysis [EDA] in Python</vt:lpstr>
      <vt:lpstr>Data Visualization in Power BI </vt:lpstr>
      <vt:lpstr>Data Visualization in Power BI </vt:lpstr>
      <vt:lpstr>Data Visualization in Power BI </vt:lpstr>
      <vt:lpstr>Data preprocessing</vt:lpstr>
      <vt:lpstr>Challenges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VIKAS BARTHWAL</dc:creator>
  <cp:lastModifiedBy>chandru a</cp:lastModifiedBy>
  <cp:revision>24</cp:revision>
  <dcterms:created xsi:type="dcterms:W3CDTF">2022-02-16T01:47:29Z</dcterms:created>
  <dcterms:modified xsi:type="dcterms:W3CDTF">2025-08-28T02:00:52Z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49deba9595b64033890e84905b5c3bc0</vt:lpwstr>
  </property>
</Properties>
</file>